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394" r:id="rId2"/>
    <p:sldId id="420" r:id="rId3"/>
    <p:sldId id="421" r:id="rId4"/>
    <p:sldId id="395" r:id="rId5"/>
    <p:sldId id="416" r:id="rId6"/>
    <p:sldId id="397" r:id="rId7"/>
    <p:sldId id="398" r:id="rId8"/>
    <p:sldId id="399" r:id="rId9"/>
    <p:sldId id="400" r:id="rId10"/>
    <p:sldId id="401" r:id="rId11"/>
    <p:sldId id="419" r:id="rId12"/>
    <p:sldId id="403" r:id="rId13"/>
    <p:sldId id="404" r:id="rId14"/>
    <p:sldId id="405" r:id="rId15"/>
    <p:sldId id="406" r:id="rId16"/>
    <p:sldId id="418" r:id="rId17"/>
    <p:sldId id="409" r:id="rId18"/>
    <p:sldId id="410" r:id="rId19"/>
    <p:sldId id="411" r:id="rId20"/>
    <p:sldId id="412" r:id="rId21"/>
    <p:sldId id="415" r:id="rId22"/>
    <p:sldId id="413" r:id="rId23"/>
    <p:sldId id="414" r:id="rId24"/>
    <p:sldId id="422" r:id="rId25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ius Mockevičius" initials="PM" lastIdx="9" clrIdx="0">
    <p:extLst>
      <p:ext uri="{19B8F6BF-5375-455C-9EA6-DF929625EA0E}">
        <p15:presenceInfo xmlns:p15="http://schemas.microsoft.com/office/powerpoint/2012/main" userId="3352bcd87fdec3f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F1F7"/>
    <a:srgbClr val="CDCFD5"/>
    <a:srgbClr val="FF6013"/>
    <a:srgbClr val="DAE2EE"/>
    <a:srgbClr val="C1C7D5"/>
    <a:srgbClr val="151F32"/>
    <a:srgbClr val="384051"/>
    <a:srgbClr val="353D4F"/>
    <a:srgbClr val="F4F6FA"/>
    <a:srgbClr val="EAEE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Vidutinis stilius 2 – paryškinima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00" autoAdjust="0"/>
    <p:restoredTop sz="94003" autoAdjust="0"/>
  </p:normalViewPr>
  <p:slideViewPr>
    <p:cSldViewPr snapToGrid="0">
      <p:cViewPr varScale="1">
        <p:scale>
          <a:sx n="67" d="100"/>
          <a:sy n="67" d="100"/>
        </p:scale>
        <p:origin x="844" y="60"/>
      </p:cViewPr>
      <p:guideLst>
        <p:guide orient="horz" pos="216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21E3E0-B0FC-42AF-9198-54DE0ABCA5D4}" type="datetimeFigureOut">
              <a:rPr lang="lt-LT" smtClean="0"/>
              <a:pPr/>
              <a:t>2019-02-13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1FDBFA-5A35-4851-889D-41B16CEAD373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53853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41B320C8-0549-4902-B3E5-3593106A2C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58CF88D0-601D-4ED1-ACF6-B7806C767A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/>
              <a:t>Spustelėkite norėdami redaguoti šablono paantraštės stilių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6F902435-9049-4078-BAA0-E7E627C5E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E6BD1-32FD-4336-8549-BA736B0A4B78}" type="datetimeFigureOut">
              <a:rPr lang="lt-LT" smtClean="0"/>
              <a:pPr/>
              <a:t>2019-02-13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67312431-FCD1-4DE3-A917-B39958951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8438C506-0087-4726-A64C-F8A3D582A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D7869-B270-40A8-8DC5-D814C283116E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51558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E8CBEAC0-2A46-435E-9BFA-18A8A8B6C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Vertikalaus teksto vietos rezervavimo ženklas 2">
            <a:extLst>
              <a:ext uri="{FF2B5EF4-FFF2-40B4-BE49-F238E27FC236}">
                <a16:creationId xmlns:a16="http://schemas.microsoft.com/office/drawing/2014/main" id="{649445FD-DD50-484F-9359-0165238CFC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099B731D-FA46-4861-8AE2-397C0287E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E6BD1-32FD-4336-8549-BA736B0A4B78}" type="datetimeFigureOut">
              <a:rPr lang="lt-LT" smtClean="0"/>
              <a:pPr/>
              <a:t>2019-02-13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79B4BD73-CC5A-4BDF-95CE-0221E79F4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534756FE-7D45-4E57-B20D-0FD6EEE4A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D7869-B270-40A8-8DC5-D814C283116E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62707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>
            <a:extLst>
              <a:ext uri="{FF2B5EF4-FFF2-40B4-BE49-F238E27FC236}">
                <a16:creationId xmlns:a16="http://schemas.microsoft.com/office/drawing/2014/main" id="{14635757-9066-4F5C-9763-576C304C1D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Vertikalaus teksto vietos rezervavimo ženklas 2">
            <a:extLst>
              <a:ext uri="{FF2B5EF4-FFF2-40B4-BE49-F238E27FC236}">
                <a16:creationId xmlns:a16="http://schemas.microsoft.com/office/drawing/2014/main" id="{0A2EBC03-A68F-42E7-914B-1FBBFA4A6E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10387914-C70D-40BF-967B-98DA8AB74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E6BD1-32FD-4336-8549-BA736B0A4B78}" type="datetimeFigureOut">
              <a:rPr lang="lt-LT" smtClean="0"/>
              <a:pPr/>
              <a:t>2019-02-13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82C8B9A4-265B-462E-B883-984F99CC3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C8F1378B-5AFD-4690-8F82-6809DD138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D7869-B270-40A8-8DC5-D814C283116E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67736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1B6D256C-7F41-4C7E-9B39-FF5381A45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E450E861-4683-4C9C-A6A1-6F92EE953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46EDBE62-5961-4D89-B7D0-F239C00F3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E6BD1-32FD-4336-8549-BA736B0A4B78}" type="datetimeFigureOut">
              <a:rPr lang="lt-LT" smtClean="0"/>
              <a:pPr/>
              <a:t>2019-02-13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E3E214C8-6E39-4E20-9F2E-1E6DD6CCE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68E533B1-BFD1-4497-A1E5-3B5A297C4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D7869-B270-40A8-8DC5-D814C283116E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53514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E79F19D9-ACE5-4255-87AD-CD5216A18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08DDCF37-B6AE-4BB6-A79B-A04A6B9010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81FFF719-F0B4-4B06-86CA-379D506C2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E6BD1-32FD-4336-8549-BA736B0A4B78}" type="datetimeFigureOut">
              <a:rPr lang="lt-LT" smtClean="0"/>
              <a:pPr/>
              <a:t>2019-02-13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2D9FF51F-8CC0-414A-A407-041BA25D6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19088A4D-679D-4640-9E3D-919610872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D7869-B270-40A8-8DC5-D814C283116E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00963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0F3E0524-94F8-4E4D-BD23-A301C61EA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3F88A788-C088-4947-9A47-68F67972D1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id="{88457A27-198D-4DAA-8E3C-B6D6AC1853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id="{4841C01C-6F6C-4117-81EA-2AB2DF942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E6BD1-32FD-4336-8549-BA736B0A4B78}" type="datetimeFigureOut">
              <a:rPr lang="lt-LT" smtClean="0"/>
              <a:pPr/>
              <a:t>2019-02-13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6A684C48-05A8-4559-AE44-9214E3564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8A901D8B-9837-4058-8DB8-3E2C38337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D7869-B270-40A8-8DC5-D814C283116E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81979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C4A3E51B-75D9-43F0-A437-7701B8A22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8F9502CB-CE6D-4FA7-B3DB-064C315C0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id="{55A397FA-0265-4AD0-B6DB-40C10F6594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5" name="Teksto vietos rezervavimo ženklas 4">
            <a:extLst>
              <a:ext uri="{FF2B5EF4-FFF2-40B4-BE49-F238E27FC236}">
                <a16:creationId xmlns:a16="http://schemas.microsoft.com/office/drawing/2014/main" id="{34ADF44A-44AD-4C8E-854F-DD38F77073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6" name="Turinio vietos rezervavimo ženklas 5">
            <a:extLst>
              <a:ext uri="{FF2B5EF4-FFF2-40B4-BE49-F238E27FC236}">
                <a16:creationId xmlns:a16="http://schemas.microsoft.com/office/drawing/2014/main" id="{7C5FCD38-A4B7-47CB-AE5B-CD84643785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7" name="Datos vietos rezervavimo ženklas 6">
            <a:extLst>
              <a:ext uri="{FF2B5EF4-FFF2-40B4-BE49-F238E27FC236}">
                <a16:creationId xmlns:a16="http://schemas.microsoft.com/office/drawing/2014/main" id="{671CBD34-DF1C-4F37-8101-40612864B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E6BD1-32FD-4336-8549-BA736B0A4B78}" type="datetimeFigureOut">
              <a:rPr lang="lt-LT" smtClean="0"/>
              <a:pPr/>
              <a:t>2019-02-13</a:t>
            </a:fld>
            <a:endParaRPr lang="lt-LT"/>
          </a:p>
        </p:txBody>
      </p:sp>
      <p:sp>
        <p:nvSpPr>
          <p:cNvPr id="8" name="Poraštės vietos rezervavimo ženklas 7">
            <a:extLst>
              <a:ext uri="{FF2B5EF4-FFF2-40B4-BE49-F238E27FC236}">
                <a16:creationId xmlns:a16="http://schemas.microsoft.com/office/drawing/2014/main" id="{163FB7EC-EF3C-4DA2-A746-8D777A646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>
            <a:extLst>
              <a:ext uri="{FF2B5EF4-FFF2-40B4-BE49-F238E27FC236}">
                <a16:creationId xmlns:a16="http://schemas.microsoft.com/office/drawing/2014/main" id="{2961E82C-F0A3-441B-815F-27EDFAB55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D7869-B270-40A8-8DC5-D814C283116E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80982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A95412F0-A347-4DEB-BD3F-AA8B10D84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Datos vietos rezervavimo ženklas 2">
            <a:extLst>
              <a:ext uri="{FF2B5EF4-FFF2-40B4-BE49-F238E27FC236}">
                <a16:creationId xmlns:a16="http://schemas.microsoft.com/office/drawing/2014/main" id="{090BC988-57C1-44AC-B56D-2CA103271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E6BD1-32FD-4336-8549-BA736B0A4B78}" type="datetimeFigureOut">
              <a:rPr lang="lt-LT" smtClean="0"/>
              <a:pPr/>
              <a:t>2019-02-13</a:t>
            </a:fld>
            <a:endParaRPr lang="lt-LT"/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:a16="http://schemas.microsoft.com/office/drawing/2014/main" id="{F14EC7FB-93A5-4157-A345-5C97FA153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>
            <a:extLst>
              <a:ext uri="{FF2B5EF4-FFF2-40B4-BE49-F238E27FC236}">
                <a16:creationId xmlns:a16="http://schemas.microsoft.com/office/drawing/2014/main" id="{14B67AE2-31DA-4FA0-9123-6EBAB3B78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D7869-B270-40A8-8DC5-D814C283116E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4883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>
            <a:extLst>
              <a:ext uri="{FF2B5EF4-FFF2-40B4-BE49-F238E27FC236}">
                <a16:creationId xmlns:a16="http://schemas.microsoft.com/office/drawing/2014/main" id="{C57262EE-E6F0-48A3-BD7E-D34A08800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E6BD1-32FD-4336-8549-BA736B0A4B78}" type="datetimeFigureOut">
              <a:rPr lang="lt-LT" smtClean="0"/>
              <a:pPr/>
              <a:t>2019-02-13</a:t>
            </a:fld>
            <a:endParaRPr lang="lt-LT"/>
          </a:p>
        </p:txBody>
      </p:sp>
      <p:sp>
        <p:nvSpPr>
          <p:cNvPr id="3" name="Poraštės vietos rezervavimo ženklas 2">
            <a:extLst>
              <a:ext uri="{FF2B5EF4-FFF2-40B4-BE49-F238E27FC236}">
                <a16:creationId xmlns:a16="http://schemas.microsoft.com/office/drawing/2014/main" id="{E75BC968-D77F-494D-8FB4-5B37DAA83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id="{C6CFF226-C345-45C9-9EBB-C8BB34AB1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D7869-B270-40A8-8DC5-D814C283116E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89311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58AD2F60-899F-48EA-B786-198768995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FB3F1011-44C8-46FC-8409-B6DEC583F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Teksto vietos rezervavimo ženklas 3">
            <a:extLst>
              <a:ext uri="{FF2B5EF4-FFF2-40B4-BE49-F238E27FC236}">
                <a16:creationId xmlns:a16="http://schemas.microsoft.com/office/drawing/2014/main" id="{699694E6-8E20-4DD6-95FF-F8FCCC361B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id="{2B6B8D12-FCA9-4F3B-9E91-097676C61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E6BD1-32FD-4336-8549-BA736B0A4B78}" type="datetimeFigureOut">
              <a:rPr lang="lt-LT" smtClean="0"/>
              <a:pPr/>
              <a:t>2019-02-13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88872971-348A-4D8B-BB40-67954618B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D9A18F66-309D-42B1-B54A-768769779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D7869-B270-40A8-8DC5-D814C283116E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53149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188567F7-41A6-49EA-8FF1-09CB369A6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Paveikslėlio vietos rezervavimo ženklas 2">
            <a:extLst>
              <a:ext uri="{FF2B5EF4-FFF2-40B4-BE49-F238E27FC236}">
                <a16:creationId xmlns:a16="http://schemas.microsoft.com/office/drawing/2014/main" id="{5F7C59C8-555C-47FB-B732-331DE2AD86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>
            <a:extLst>
              <a:ext uri="{FF2B5EF4-FFF2-40B4-BE49-F238E27FC236}">
                <a16:creationId xmlns:a16="http://schemas.microsoft.com/office/drawing/2014/main" id="{2E24BDF8-E297-4A72-836F-AE45DC5D6B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id="{94586820-63E4-4AF8-9508-696AD629E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E6BD1-32FD-4336-8549-BA736B0A4B78}" type="datetimeFigureOut">
              <a:rPr lang="lt-LT" smtClean="0"/>
              <a:pPr/>
              <a:t>2019-02-13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DC5DBB68-8E2D-4A59-91FD-02666A655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B2A60D70-387C-48B4-86B8-7B97CDC1E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D7869-B270-40A8-8DC5-D814C283116E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51744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F1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>
            <a:extLst>
              <a:ext uri="{FF2B5EF4-FFF2-40B4-BE49-F238E27FC236}">
                <a16:creationId xmlns:a16="http://schemas.microsoft.com/office/drawing/2014/main" id="{83EE01C3-BEA5-49AD-97DF-4D4C9B3B7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C465FEF4-B825-41FE-B320-996BF5C73C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5441C94C-9E4D-4924-B9A0-E44712008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E6BD1-32FD-4336-8549-BA736B0A4B78}" type="datetimeFigureOut">
              <a:rPr lang="lt-LT" smtClean="0"/>
              <a:pPr/>
              <a:t>2019-02-13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2906E3D7-D2C3-4806-881B-103085A869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64F73E2D-663A-4A69-AF1A-C8259B1542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D7869-B270-40A8-8DC5-D814C283116E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51882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-ribu.lt/" TargetMode="External"/><Relationship Id="rId2" Type="http://schemas.openxmlformats.org/officeDocument/2006/relationships/hyperlink" Target="http://www.salduzlawyer.eu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endParaRPr lang="en-US" dirty="0">
              <a:latin typeface="Helvetica" pitchFamily="34" charset="0"/>
              <a:cs typeface="Helvetica" pitchFamily="34" charset="0"/>
            </a:endParaRPr>
          </a:p>
          <a:p>
            <a:pPr algn="ctr">
              <a:buNone/>
            </a:pPr>
            <a:r>
              <a:rPr lang="en-US" sz="5100" dirty="0">
                <a:latin typeface="Helvetica" pitchFamily="34" charset="0"/>
                <a:cs typeface="Helvetica" pitchFamily="34" charset="0"/>
              </a:rPr>
              <a:t>“TEISINĖS PAGALBOS KOKYBĖS GERINIMAS: BENDRI STANDARTAI SKIRTINGOMS ŠALIMS”</a:t>
            </a:r>
            <a:endParaRPr lang="lt-LT" sz="5100" dirty="0">
              <a:latin typeface="Helvetica" pitchFamily="34" charset="0"/>
              <a:cs typeface="Helvetica" pitchFamily="34" charset="0"/>
            </a:endParaRPr>
          </a:p>
          <a:p>
            <a:pPr algn="ctr">
              <a:buNone/>
            </a:pPr>
            <a:endParaRPr lang="lt-LT" altLang="lt-LT" sz="5100" dirty="0"/>
          </a:p>
          <a:p>
            <a:pPr algn="ctr">
              <a:buNone/>
            </a:pPr>
            <a:endParaRPr lang="en-US" altLang="lt-LT" sz="6400"/>
          </a:p>
          <a:p>
            <a:pPr algn="ctr">
              <a:buNone/>
            </a:pPr>
            <a:r>
              <a:rPr lang="lt-LT" altLang="lt-LT" sz="6400"/>
              <a:t>Mokymai</a:t>
            </a:r>
            <a:endParaRPr lang="lt-LT" altLang="lt-LT" sz="6400" dirty="0"/>
          </a:p>
          <a:p>
            <a:pPr marL="0" indent="0" algn="ctr">
              <a:buNone/>
            </a:pPr>
            <a:r>
              <a:rPr lang="lt-LT" sz="6200" b="1" dirty="0"/>
              <a:t>„Teisinės pagalbos kokybės užtikrinimo gerosios praktikos standartai</a:t>
            </a:r>
          </a:p>
          <a:p>
            <a:pPr marL="0" indent="0" algn="ctr">
              <a:buNone/>
            </a:pPr>
            <a:r>
              <a:rPr lang="lt-LT" sz="6200" b="1" dirty="0"/>
              <a:t>Europos Sąjungos šalims ir jų įgyvendinimo galimybės Lietuvoje“</a:t>
            </a:r>
            <a:r>
              <a:rPr lang="en-US" sz="6200" b="1" dirty="0"/>
              <a:t> </a:t>
            </a:r>
            <a:endParaRPr lang="lt-LT" sz="6200" b="1" dirty="0"/>
          </a:p>
          <a:p>
            <a:pPr marL="0" indent="0" algn="ctr">
              <a:buNone/>
            </a:pPr>
            <a:endParaRPr lang="lt-LT" sz="3200" b="1" dirty="0"/>
          </a:p>
          <a:p>
            <a:pPr marL="0" indent="0" algn="ctr">
              <a:buNone/>
            </a:pPr>
            <a:r>
              <a:rPr lang="lt-LT" sz="4300" b="1" dirty="0"/>
              <a:t>Vilnius, Teisingumo ministerija</a:t>
            </a:r>
          </a:p>
          <a:p>
            <a:pPr marL="0" indent="0" algn="ctr">
              <a:buNone/>
            </a:pPr>
            <a:r>
              <a:rPr lang="en-US" sz="4300" b="1" dirty="0"/>
              <a:t>2018-12-13</a:t>
            </a:r>
            <a:endParaRPr lang="lt-LT" sz="4300" b="1" dirty="0"/>
          </a:p>
          <a:p>
            <a:pPr marL="0" indent="0" algn="ctr">
              <a:buNone/>
            </a:pPr>
            <a:endParaRPr lang="en-US" sz="3200" b="1" dirty="0"/>
          </a:p>
          <a:p>
            <a:pPr algn="ctr">
              <a:buNone/>
            </a:pPr>
            <a:endParaRPr lang="lt-LT" dirty="0">
              <a:latin typeface="Helvetica" pitchFamily="34" charset="0"/>
              <a:cs typeface="Helvetica" pitchFamily="34" charset="0"/>
            </a:endParaRPr>
          </a:p>
          <a:p>
            <a:pPr algn="ctr">
              <a:buNone/>
            </a:pPr>
            <a:endParaRPr lang="en-US" dirty="0">
              <a:latin typeface="Helvetica" pitchFamily="34" charset="0"/>
              <a:cs typeface="Helvetica" pitchFamily="34" charset="0"/>
            </a:endParaRPr>
          </a:p>
          <a:p>
            <a:pPr>
              <a:buNone/>
            </a:pPr>
            <a:endParaRPr lang="en-US" dirty="0">
              <a:latin typeface="Helvetica" pitchFamily="34" charset="0"/>
              <a:cs typeface="Helvetica" pitchFamily="34" charset="0"/>
            </a:endParaRPr>
          </a:p>
          <a:p>
            <a:pPr algn="r">
              <a:buNone/>
            </a:pPr>
            <a:endParaRPr lang="en-US" sz="2400" dirty="0">
              <a:latin typeface="Helvetica" pitchFamily="34" charset="0"/>
              <a:cs typeface="Helvetica" pitchFamily="34" charset="0"/>
            </a:endParaRPr>
          </a:p>
          <a:p>
            <a:pPr algn="r">
              <a:buNone/>
            </a:pPr>
            <a:r>
              <a:rPr lang="en-US" sz="6200" dirty="0" err="1">
                <a:latin typeface="Helvetica" pitchFamily="34" charset="0"/>
                <a:cs typeface="Helvetica" pitchFamily="34" charset="0"/>
              </a:rPr>
              <a:t>Laurynas</a:t>
            </a:r>
            <a:r>
              <a:rPr lang="en-US" sz="6200" dirty="0">
                <a:latin typeface="Helvetica" pitchFamily="34" charset="0"/>
                <a:cs typeface="Helvetica" pitchFamily="34" charset="0"/>
              </a:rPr>
              <a:t> </a:t>
            </a:r>
            <a:r>
              <a:rPr lang="en-US" sz="6200" dirty="0" err="1">
                <a:latin typeface="Helvetica" pitchFamily="34" charset="0"/>
                <a:cs typeface="Helvetica" pitchFamily="34" charset="0"/>
              </a:rPr>
              <a:t>Totoraitis</a:t>
            </a:r>
            <a:r>
              <a:rPr lang="en-US" sz="6200" dirty="0">
                <a:latin typeface="Helvetica" pitchFamily="34" charset="0"/>
                <a:cs typeface="Helvetica" pitchFamily="34" charset="0"/>
              </a:rPr>
              <a:t> </a:t>
            </a:r>
            <a:endParaRPr lang="lt-LT" sz="6200" dirty="0">
              <a:latin typeface="Helvetica" pitchFamily="34" charset="0"/>
              <a:cs typeface="Helvetica" pitchFamily="34" charset="0"/>
            </a:endParaRPr>
          </a:p>
          <a:p>
            <a:pPr algn="r">
              <a:buNone/>
            </a:pPr>
            <a:r>
              <a:rPr lang="en-US" sz="6200" dirty="0" err="1">
                <a:latin typeface="Helvetica" pitchFamily="34" charset="0"/>
                <a:cs typeface="Helvetica" pitchFamily="34" charset="0"/>
              </a:rPr>
              <a:t>Lietuvos</a:t>
            </a:r>
            <a:r>
              <a:rPr lang="en-US" sz="6200" dirty="0">
                <a:latin typeface="Helvetica" pitchFamily="34" charset="0"/>
                <a:cs typeface="Helvetica" pitchFamily="34" charset="0"/>
              </a:rPr>
              <a:t> </a:t>
            </a:r>
            <a:r>
              <a:rPr lang="en-US" sz="6200" dirty="0" err="1">
                <a:latin typeface="Helvetica" pitchFamily="34" charset="0"/>
                <a:cs typeface="Helvetica" pitchFamily="34" charset="0"/>
              </a:rPr>
              <a:t>teis</a:t>
            </a:r>
            <a:r>
              <a:rPr lang="lt-LT" sz="6200" dirty="0">
                <a:latin typeface="Helvetica" pitchFamily="34" charset="0"/>
                <a:cs typeface="Helvetica" pitchFamily="34" charset="0"/>
              </a:rPr>
              <a:t>ės institutas</a:t>
            </a:r>
          </a:p>
        </p:txBody>
      </p:sp>
      <p:pic>
        <p:nvPicPr>
          <p:cNvPr id="9218" name="Picture 2" descr="http://qualaid.vgtpt.lt/sites/default/files/styles/medium/public/law_institute.jpg?itok=vWC7uLI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7573" y="685801"/>
            <a:ext cx="1619251" cy="952500"/>
          </a:xfrm>
          <a:prstGeom prst="rect">
            <a:avLst/>
          </a:prstGeom>
          <a:noFill/>
        </p:spPr>
      </p:pic>
      <p:pic>
        <p:nvPicPr>
          <p:cNvPr id="9220" name="Picture 4" descr="http://qualaid.vgtpt.lt/sites/default/files/styles/medium/public/gu-logo-blau-gross.png?itok=yAm9yMs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18517" y="631371"/>
            <a:ext cx="1619251" cy="952500"/>
          </a:xfrm>
          <a:prstGeom prst="rect">
            <a:avLst/>
          </a:prstGeom>
          <a:noFill/>
        </p:spPr>
      </p:pic>
      <p:pic>
        <p:nvPicPr>
          <p:cNvPr id="9224" name="Picture 8" descr="http://qualaid.vgtpt.lt/sites/default/files/styles/medium/public/legal-aid-board.png?itok=N6siMsK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53061" y="609600"/>
            <a:ext cx="1619251" cy="952500"/>
          </a:xfrm>
          <a:prstGeom prst="rect">
            <a:avLst/>
          </a:prstGeom>
          <a:noFill/>
        </p:spPr>
      </p:pic>
      <p:pic>
        <p:nvPicPr>
          <p:cNvPr id="9226" name="Picture 10" descr="http://qualaid.vgtpt.lt/sites/default/files/styles/medium/public/vgtpt_logo_lt_rgb.jpg?itok=KZIgubh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658803" y="609600"/>
            <a:ext cx="1619251" cy="952500"/>
          </a:xfrm>
          <a:prstGeom prst="rect">
            <a:avLst/>
          </a:prstGeom>
          <a:noFill/>
        </p:spPr>
      </p:pic>
      <p:sp>
        <p:nvSpPr>
          <p:cNvPr id="9" name="Statusis trikampis 4">
            <a:extLst>
              <a:ext uri="{FF2B5EF4-FFF2-40B4-BE49-F238E27FC236}">
                <a16:creationId xmlns:a16="http://schemas.microsoft.com/office/drawing/2014/main" id="{948055F2-4AD7-46F9-93E1-3F77E4385550}"/>
              </a:ext>
            </a:extLst>
          </p:cNvPr>
          <p:cNvSpPr/>
          <p:nvPr/>
        </p:nvSpPr>
        <p:spPr>
          <a:xfrm flipH="1">
            <a:off x="11025528" y="5740396"/>
            <a:ext cx="869603" cy="846369"/>
          </a:xfrm>
          <a:prstGeom prst="rtTriangle">
            <a:avLst/>
          </a:prstGeom>
          <a:solidFill>
            <a:srgbClr val="FF60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pic>
        <p:nvPicPr>
          <p:cNvPr id="22530" name="Picture 2" descr="Vaizdo rezultatas pagal uÅ¾klausÄ âlietuvos advokatura logoâ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13014" y="575733"/>
            <a:ext cx="1056986" cy="10674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 descr="'You have the right to remain silent...!'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1293667"/>
            <a:ext cx="3810000" cy="485775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200" dirty="0">
                <a:latin typeface="Helvetica" pitchFamily="34" charset="0"/>
                <a:cs typeface="Helvetica" pitchFamily="34" charset="0"/>
              </a:rPr>
              <a:t>Visapusiškas TP gavėjo informavimas apie jo teises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6055" y="1371600"/>
            <a:ext cx="7644809" cy="5188687"/>
          </a:xfrm>
        </p:spPr>
        <p:txBody>
          <a:bodyPr>
            <a:noAutofit/>
          </a:bodyPr>
          <a:lstStyle/>
          <a:p>
            <a:pPr marL="571500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lt-LT" sz="2000" dirty="0">
                <a:latin typeface="Helvetica" pitchFamily="34" charset="0"/>
                <a:cs typeface="Helvetica" pitchFamily="34" charset="0"/>
              </a:rPr>
              <a:t>Valstybės turi siekti, kad policijos pareigūnas, prokuroras, TP administratorius ar advokatas tinkamai ir suprantamai informuotų apie asmens teises.</a:t>
            </a:r>
            <a:endParaRPr lang="en-GB" sz="2000" dirty="0">
              <a:latin typeface="Helvetica" pitchFamily="34" charset="0"/>
              <a:cs typeface="Helvetica" pitchFamily="34" charset="0"/>
            </a:endParaRPr>
          </a:p>
          <a:p>
            <a:pPr marL="571500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lt-LT" sz="2000" dirty="0">
                <a:latin typeface="Helvetica" pitchFamily="34" charset="0"/>
                <a:cs typeface="Helvetica" pitchFamily="34" charset="0"/>
              </a:rPr>
              <a:t>Pranešimas apie teises, lankstinukas, video ar </a:t>
            </a:r>
            <a:r>
              <a:rPr lang="lt-LT" sz="2000" dirty="0" err="1">
                <a:latin typeface="Helvetica" pitchFamily="34" charset="0"/>
                <a:cs typeface="Helvetica" pitchFamily="34" charset="0"/>
              </a:rPr>
              <a:t>aplikacij</a:t>
            </a:r>
            <a:r>
              <a:rPr lang="en-GB" sz="2000" dirty="0">
                <a:latin typeface="Helvetica" pitchFamily="34" charset="0"/>
                <a:cs typeface="Helvetica" pitchFamily="34" charset="0"/>
              </a:rPr>
              <a:t>a </a:t>
            </a:r>
            <a:r>
              <a:rPr lang="lt-LT" sz="2000" dirty="0">
                <a:latin typeface="Helvetica" pitchFamily="34" charset="0"/>
                <a:cs typeface="Helvetica" pitchFamily="34" charset="0"/>
              </a:rPr>
              <a:t>mažiau naudojant teisinę kalbą.</a:t>
            </a:r>
            <a:endParaRPr lang="en-GB" sz="2000" dirty="0">
              <a:latin typeface="Helvetica" pitchFamily="34" charset="0"/>
              <a:cs typeface="Helvetica" pitchFamily="34" charset="0"/>
            </a:endParaRPr>
          </a:p>
          <a:p>
            <a:pPr marL="571500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lt-LT" sz="2000" dirty="0">
                <a:latin typeface="Helvetica" pitchFamily="34" charset="0"/>
                <a:cs typeface="Helvetica" pitchFamily="34" charset="0"/>
              </a:rPr>
              <a:t>Pateikiamas tekstas yra techninis, nesuprantamas, pateikiamas nesuprantama kalba (jei sulaikytasis yra užsienietis), asmuo yra beraštis.</a:t>
            </a:r>
            <a:r>
              <a:rPr lang="en-GB" sz="2000" dirty="0">
                <a:latin typeface="Helvetica" pitchFamily="34" charset="0"/>
                <a:cs typeface="Helvetica" pitchFamily="34" charset="0"/>
              </a:rPr>
              <a:t> N</a:t>
            </a:r>
            <a:r>
              <a:rPr lang="lt-LT" sz="2000" dirty="0" err="1">
                <a:latin typeface="Helvetica" pitchFamily="34" charset="0"/>
                <a:cs typeface="Helvetica" pitchFamily="34" charset="0"/>
              </a:rPr>
              <a:t>eretai</a:t>
            </a:r>
            <a:r>
              <a:rPr lang="lt-LT" sz="2000" dirty="0">
                <a:latin typeface="Helvetica" pitchFamily="34" charset="0"/>
                <a:cs typeface="Helvetica" pitchFamily="34" charset="0"/>
              </a:rPr>
              <a:t> kaip formalumas.</a:t>
            </a:r>
            <a:endParaRPr lang="en-GB" sz="2000" dirty="0">
              <a:latin typeface="Helvetica" pitchFamily="34" charset="0"/>
              <a:cs typeface="Helvetica" pitchFamily="34" charset="0"/>
            </a:endParaRPr>
          </a:p>
          <a:p>
            <a:pPr marL="571500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endParaRPr lang="lt-LT" sz="20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" name="Statusis trikampis 4">
            <a:extLst>
              <a:ext uri="{FF2B5EF4-FFF2-40B4-BE49-F238E27FC236}">
                <a16:creationId xmlns:a16="http://schemas.microsoft.com/office/drawing/2014/main" id="{948055F2-4AD7-46F9-93E1-3F77E4385550}"/>
              </a:ext>
            </a:extLst>
          </p:cNvPr>
          <p:cNvSpPr/>
          <p:nvPr/>
        </p:nvSpPr>
        <p:spPr>
          <a:xfrm flipH="1">
            <a:off x="11025528" y="5751282"/>
            <a:ext cx="869603" cy="846369"/>
          </a:xfrm>
          <a:prstGeom prst="rtTriangle">
            <a:avLst/>
          </a:prstGeom>
          <a:solidFill>
            <a:srgbClr val="FF60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latin typeface="Helvetica" pitchFamily="34" charset="0"/>
                <a:cs typeface="Helvetica" pitchFamily="34" charset="0"/>
              </a:rPr>
              <a:t>TP </a:t>
            </a:r>
            <a:r>
              <a:rPr lang="en-GB" sz="3200" dirty="0" err="1">
                <a:latin typeface="Helvetica" pitchFamily="34" charset="0"/>
                <a:cs typeface="Helvetica" pitchFamily="34" charset="0"/>
              </a:rPr>
              <a:t>gav</a:t>
            </a:r>
            <a:r>
              <a:rPr lang="lt-LT" sz="3200" dirty="0">
                <a:latin typeface="Helvetica" pitchFamily="34" charset="0"/>
                <a:cs typeface="Helvetica" pitchFamily="34" charset="0"/>
              </a:rPr>
              <a:t>ėjų skundų analizė</a:t>
            </a:r>
          </a:p>
        </p:txBody>
      </p:sp>
      <p:sp>
        <p:nvSpPr>
          <p:cNvPr id="5" name="Statusis trikampis 4">
            <a:extLst>
              <a:ext uri="{FF2B5EF4-FFF2-40B4-BE49-F238E27FC236}">
                <a16:creationId xmlns:a16="http://schemas.microsoft.com/office/drawing/2014/main" id="{948055F2-4AD7-46F9-93E1-3F77E4385550}"/>
              </a:ext>
            </a:extLst>
          </p:cNvPr>
          <p:cNvSpPr/>
          <p:nvPr/>
        </p:nvSpPr>
        <p:spPr>
          <a:xfrm flipH="1">
            <a:off x="11025528" y="5751282"/>
            <a:ext cx="869603" cy="846369"/>
          </a:xfrm>
          <a:prstGeom prst="rtTriangle">
            <a:avLst/>
          </a:prstGeom>
          <a:solidFill>
            <a:srgbClr val="FF60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>
              <a:latin typeface="Helvetica" pitchFamily="34" charset="0"/>
              <a:cs typeface="Helvetica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280416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8571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lt-LT" sz="1600" dirty="0">
                          <a:latin typeface="Helvetica" pitchFamily="34" charset="0"/>
                          <a:cs typeface="Helvetica" pitchFamily="34" charset="0"/>
                        </a:rPr>
                        <a:t>Skundo pagrindas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Helvetica" pitchFamily="34" charset="0"/>
                          <a:cs typeface="Helvetica" pitchFamily="34" charset="0"/>
                        </a:rPr>
                        <a:t>%</a:t>
                      </a:r>
                      <a:endParaRPr lang="lt-LT" sz="1600" dirty="0"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err="1">
                          <a:latin typeface="Helvetica" pitchFamily="34" charset="0"/>
                          <a:cs typeface="Helvetica" pitchFamily="34" charset="0"/>
                        </a:rPr>
                        <a:t>Advokato</a:t>
                      </a:r>
                      <a:r>
                        <a:rPr lang="en-GB" sz="1600" dirty="0">
                          <a:latin typeface="Helvetica" pitchFamily="34" charset="0"/>
                          <a:cs typeface="Helvetica" pitchFamily="34" charset="0"/>
                        </a:rPr>
                        <a:t> </a:t>
                      </a:r>
                      <a:r>
                        <a:rPr lang="en-GB" sz="1600" dirty="0" err="1">
                          <a:latin typeface="Helvetica" pitchFamily="34" charset="0"/>
                          <a:cs typeface="Helvetica" pitchFamily="34" charset="0"/>
                        </a:rPr>
                        <a:t>neveiklumas</a:t>
                      </a:r>
                      <a:r>
                        <a:rPr lang="en-GB" sz="1600" dirty="0">
                          <a:latin typeface="Helvetica" pitchFamily="34" charset="0"/>
                          <a:cs typeface="Helvetica" pitchFamily="34" charset="0"/>
                        </a:rPr>
                        <a:t> (</a:t>
                      </a:r>
                      <a:r>
                        <a:rPr lang="en-GB" sz="1600" dirty="0" err="1">
                          <a:latin typeface="Helvetica" pitchFamily="34" charset="0"/>
                          <a:cs typeface="Helvetica" pitchFamily="34" charset="0"/>
                        </a:rPr>
                        <a:t>nesusitinka</a:t>
                      </a:r>
                      <a:r>
                        <a:rPr lang="en-GB" sz="1600" dirty="0">
                          <a:latin typeface="Helvetica" pitchFamily="34" charset="0"/>
                          <a:cs typeface="Helvetica" pitchFamily="34" charset="0"/>
                        </a:rPr>
                        <a:t>,</a:t>
                      </a:r>
                      <a:r>
                        <a:rPr lang="en-GB" sz="1600" baseline="0" dirty="0">
                          <a:latin typeface="Helvetica" pitchFamily="34" charset="0"/>
                          <a:cs typeface="Helvetica" pitchFamily="34" charset="0"/>
                        </a:rPr>
                        <a:t> </a:t>
                      </a:r>
                      <a:r>
                        <a:rPr lang="en-GB" sz="1600" baseline="0" dirty="0" err="1">
                          <a:latin typeface="Helvetica" pitchFamily="34" charset="0"/>
                          <a:cs typeface="Helvetica" pitchFamily="34" charset="0"/>
                        </a:rPr>
                        <a:t>atstovavimas</a:t>
                      </a:r>
                      <a:r>
                        <a:rPr lang="en-GB" sz="1600" baseline="0" dirty="0">
                          <a:latin typeface="Helvetica" pitchFamily="34" charset="0"/>
                          <a:cs typeface="Helvetica" pitchFamily="34" charset="0"/>
                        </a:rPr>
                        <a:t> </a:t>
                      </a:r>
                      <a:r>
                        <a:rPr lang="en-GB" sz="1600" baseline="0" dirty="0" err="1">
                          <a:latin typeface="Helvetica" pitchFamily="34" charset="0"/>
                          <a:cs typeface="Helvetica" pitchFamily="34" charset="0"/>
                        </a:rPr>
                        <a:t>pasyvus</a:t>
                      </a:r>
                      <a:r>
                        <a:rPr lang="en-GB" sz="1600" baseline="0" dirty="0">
                          <a:latin typeface="Helvetica" pitchFamily="34" charset="0"/>
                          <a:cs typeface="Helvetica" pitchFamily="34" charset="0"/>
                        </a:rPr>
                        <a:t>)</a:t>
                      </a:r>
                      <a:endParaRPr lang="lt-LT" sz="1600" dirty="0"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Helvetica" pitchFamily="34" charset="0"/>
                          <a:cs typeface="Helvetica" pitchFamily="34" charset="0"/>
                        </a:rPr>
                        <a:t>49%</a:t>
                      </a:r>
                      <a:endParaRPr lang="lt-LT" sz="1600" dirty="0"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err="1">
                          <a:latin typeface="Helvetica" pitchFamily="34" charset="0"/>
                          <a:cs typeface="Helvetica" pitchFamily="34" charset="0"/>
                        </a:rPr>
                        <a:t>Nekokybi</a:t>
                      </a:r>
                      <a:r>
                        <a:rPr lang="lt-LT" sz="1600" dirty="0" err="1">
                          <a:latin typeface="Helvetica" pitchFamily="34" charset="0"/>
                          <a:cs typeface="Helvetica" pitchFamily="34" charset="0"/>
                        </a:rPr>
                        <a:t>škas</a:t>
                      </a:r>
                      <a:r>
                        <a:rPr lang="lt-LT" sz="1600" baseline="0" dirty="0">
                          <a:latin typeface="Helvetica" pitchFamily="34" charset="0"/>
                          <a:cs typeface="Helvetica" pitchFamily="34" charset="0"/>
                        </a:rPr>
                        <a:t> darbas (dokumentai su trūkumais, nepasirengęs atstovauti teisme, prastos teisės žinios)</a:t>
                      </a:r>
                      <a:endParaRPr lang="lt-LT" sz="1600" dirty="0"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Helvetica" pitchFamily="34" charset="0"/>
                          <a:cs typeface="Helvetica" pitchFamily="34" charset="0"/>
                        </a:rPr>
                        <a:t>19%</a:t>
                      </a:r>
                      <a:endParaRPr lang="lt-LT" sz="1600" dirty="0"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t-LT" sz="1600" dirty="0">
                          <a:latin typeface="Helvetica" pitchFamily="34" charset="0"/>
                          <a:cs typeface="Helvetica" pitchFamily="34" charset="0"/>
                        </a:rPr>
                        <a:t>Nepagarbus elgesys ir bendravimas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Helvetica" pitchFamily="34" charset="0"/>
                          <a:cs typeface="Helvetica" pitchFamily="34" charset="0"/>
                        </a:rPr>
                        <a:t>13%</a:t>
                      </a:r>
                      <a:endParaRPr lang="lt-LT" sz="1600" dirty="0"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t-LT" sz="1600" dirty="0">
                          <a:latin typeface="Helvetica" pitchFamily="34" charset="0"/>
                          <a:cs typeface="Helvetica" pitchFamily="34" charset="0"/>
                        </a:rPr>
                        <a:t>Atsisako atstovauti dėl didelio</a:t>
                      </a:r>
                      <a:r>
                        <a:rPr lang="lt-LT" sz="1600" baseline="0" dirty="0">
                          <a:latin typeface="Helvetica" pitchFamily="34" charset="0"/>
                          <a:cs typeface="Helvetica" pitchFamily="34" charset="0"/>
                        </a:rPr>
                        <a:t> užimtumo</a:t>
                      </a:r>
                      <a:endParaRPr lang="lt-LT" sz="1600" dirty="0"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Helvetica" pitchFamily="34" charset="0"/>
                          <a:cs typeface="Helvetica" pitchFamily="34" charset="0"/>
                        </a:rPr>
                        <a:t>11%</a:t>
                      </a:r>
                      <a:endParaRPr lang="lt-LT" sz="1600" dirty="0"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t-LT" sz="1600" dirty="0">
                          <a:latin typeface="Helvetica" pitchFamily="34" charset="0"/>
                          <a:cs typeface="Helvetica" pitchFamily="34" charset="0"/>
                        </a:rPr>
                        <a:t>Advokatas</a:t>
                      </a:r>
                      <a:r>
                        <a:rPr lang="lt-LT" sz="1600" baseline="0" dirty="0">
                          <a:latin typeface="Helvetica" pitchFamily="34" charset="0"/>
                          <a:cs typeface="Helvetica" pitchFamily="34" charset="0"/>
                        </a:rPr>
                        <a:t> reikalauja papildomo užmokesčio</a:t>
                      </a:r>
                      <a:endParaRPr lang="lt-LT" sz="1600" dirty="0"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Helvetica" pitchFamily="34" charset="0"/>
                          <a:cs typeface="Helvetica" pitchFamily="34" charset="0"/>
                        </a:rPr>
                        <a:t>6%</a:t>
                      </a:r>
                      <a:endParaRPr lang="lt-LT" sz="1600" dirty="0"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t-LT" sz="1600" dirty="0">
                          <a:latin typeface="Helvetica" pitchFamily="34" charset="0"/>
                          <a:cs typeface="Helvetica" pitchFamily="34" charset="0"/>
                        </a:rPr>
                        <a:t>Fizinės</a:t>
                      </a:r>
                      <a:r>
                        <a:rPr lang="lt-LT" sz="1600" baseline="0" dirty="0">
                          <a:latin typeface="Helvetica" pitchFamily="34" charset="0"/>
                          <a:cs typeface="Helvetica" pitchFamily="34" charset="0"/>
                        </a:rPr>
                        <a:t> priežastys (ofisas kitame mieste)</a:t>
                      </a:r>
                      <a:endParaRPr lang="lt-LT" sz="1600" dirty="0"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Helvetica" pitchFamily="34" charset="0"/>
                          <a:cs typeface="Helvetica" pitchFamily="34" charset="0"/>
                        </a:rPr>
                        <a:t>5%</a:t>
                      </a:r>
                      <a:endParaRPr lang="lt-LT" sz="1600" dirty="0"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829340" y="5158194"/>
            <a:ext cx="727855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dirty="0">
                <a:latin typeface="Helvetica" pitchFamily="34" charset="0"/>
                <a:cs typeface="Helvetica" pitchFamily="34" charset="0"/>
              </a:rPr>
              <a:t>Taip pat: advokatas nemato bylos perspektyvos,  nesutampa nuomonė dėl bylos strategijos,  veikia priešingai atstovaujamojo interesams (pvz. bendradarbiauja su prokuratūra).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err="1">
                <a:latin typeface="Helvetica" pitchFamily="34" charset="0"/>
                <a:cs typeface="Helvetica" pitchFamily="34" charset="0"/>
              </a:rPr>
              <a:t>Diskusijai</a:t>
            </a:r>
            <a:endParaRPr lang="lt-LT" sz="32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en-GB" dirty="0" err="1">
                <a:latin typeface="Helvetica" pitchFamily="34" charset="0"/>
                <a:cs typeface="Helvetica" pitchFamily="34" charset="0"/>
              </a:rPr>
              <a:t>Kod</a:t>
            </a:r>
            <a:r>
              <a:rPr lang="lt-LT" dirty="0" err="1">
                <a:latin typeface="Helvetica" pitchFamily="34" charset="0"/>
                <a:cs typeface="Helvetica" pitchFamily="34" charset="0"/>
              </a:rPr>
              <a:t>ėl</a:t>
            </a:r>
            <a:r>
              <a:rPr lang="lt-LT" dirty="0">
                <a:latin typeface="Helvetica" pitchFamily="34" charset="0"/>
                <a:cs typeface="Helvetica" pitchFamily="34" charset="0"/>
              </a:rPr>
              <a:t> asmenys retai naudojasi teise patiems pasirinkti atstovą?</a:t>
            </a:r>
            <a:endParaRPr lang="en-GB" dirty="0">
              <a:latin typeface="Helvetica" pitchFamily="34" charset="0"/>
              <a:cs typeface="Helvetica" pitchFamily="34" charset="0"/>
            </a:endParaRPr>
          </a:p>
          <a:p>
            <a:pPr marL="571500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lt-LT" dirty="0">
                <a:latin typeface="Helvetica" pitchFamily="34" charset="0"/>
                <a:cs typeface="Helvetica" pitchFamily="34" charset="0"/>
              </a:rPr>
              <a:t>Kokią kitą informaciją įtraukti į sąrašą?</a:t>
            </a:r>
            <a:endParaRPr lang="en-GB" dirty="0">
              <a:latin typeface="Helvetica" pitchFamily="34" charset="0"/>
              <a:cs typeface="Helvetica" pitchFamily="34" charset="0"/>
            </a:endParaRPr>
          </a:p>
          <a:p>
            <a:pPr marL="571500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lt-LT" dirty="0">
                <a:latin typeface="Helvetica" pitchFamily="34" charset="0"/>
                <a:cs typeface="Helvetica" pitchFamily="34" charset="0"/>
              </a:rPr>
              <a:t>Kokio platumo/siaurumo turi būti specializacija?</a:t>
            </a:r>
            <a:endParaRPr lang="en-GB" dirty="0">
              <a:latin typeface="Helvetica" pitchFamily="34" charset="0"/>
              <a:cs typeface="Helvetica" pitchFamily="34" charset="0"/>
            </a:endParaRPr>
          </a:p>
          <a:p>
            <a:pPr marL="571500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en-GB" dirty="0" err="1">
                <a:latin typeface="Helvetica" pitchFamily="34" charset="0"/>
                <a:cs typeface="Helvetica" pitchFamily="34" charset="0"/>
              </a:rPr>
              <a:t>Ar</a:t>
            </a:r>
            <a:r>
              <a:rPr lang="en-GB" dirty="0">
                <a:latin typeface="Helvetica" pitchFamily="34" charset="0"/>
                <a:cs typeface="Helvetica" pitchFamily="34" charset="0"/>
              </a:rPr>
              <a:t> </a:t>
            </a:r>
            <a:r>
              <a:rPr lang="lt-LT" dirty="0">
                <a:latin typeface="Helvetica" pitchFamily="34" charset="0"/>
                <a:cs typeface="Helvetica" pitchFamily="34" charset="0"/>
              </a:rPr>
              <a:t>įtariamieji supranta savo teises? Ar reikėtų stengtis teises išaiškinti kuo suprantamiau?</a:t>
            </a:r>
          </a:p>
          <a:p>
            <a:endParaRPr lang="lt-LT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" name="Statusis trikampis 4">
            <a:extLst>
              <a:ext uri="{FF2B5EF4-FFF2-40B4-BE49-F238E27FC236}">
                <a16:creationId xmlns:a16="http://schemas.microsoft.com/office/drawing/2014/main" id="{948055F2-4AD7-46F9-93E1-3F77E4385550}"/>
              </a:ext>
            </a:extLst>
          </p:cNvPr>
          <p:cNvSpPr/>
          <p:nvPr/>
        </p:nvSpPr>
        <p:spPr>
          <a:xfrm flipH="1">
            <a:off x="11025528" y="5729510"/>
            <a:ext cx="869603" cy="846369"/>
          </a:xfrm>
          <a:prstGeom prst="rtTriangle">
            <a:avLst/>
          </a:prstGeom>
          <a:solidFill>
            <a:srgbClr val="FF60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200" dirty="0">
                <a:latin typeface="Helvetica" pitchFamily="34" charset="0"/>
                <a:cs typeface="Helvetica" pitchFamily="34" charset="0"/>
              </a:rPr>
              <a:t>Greito paskyrimo procedūra </a:t>
            </a:r>
            <a:r>
              <a:rPr lang="en-GB" sz="3200" dirty="0" err="1">
                <a:latin typeface="Helvetica" pitchFamily="34" charset="0"/>
                <a:cs typeface="Helvetica" pitchFamily="34" charset="0"/>
              </a:rPr>
              <a:t>kai</a:t>
            </a:r>
            <a:r>
              <a:rPr lang="en-GB" sz="3200" dirty="0">
                <a:latin typeface="Helvetica" pitchFamily="34" charset="0"/>
                <a:cs typeface="Helvetica" pitchFamily="34" charset="0"/>
              </a:rPr>
              <a:t> </a:t>
            </a:r>
            <a:r>
              <a:rPr lang="en-GB" sz="3200" dirty="0" err="1">
                <a:latin typeface="Helvetica" pitchFamily="34" charset="0"/>
                <a:cs typeface="Helvetica" pitchFamily="34" charset="0"/>
              </a:rPr>
              <a:t>asmuo</a:t>
            </a:r>
            <a:r>
              <a:rPr lang="en-GB" sz="3200" dirty="0">
                <a:latin typeface="Helvetica" pitchFamily="34" charset="0"/>
                <a:cs typeface="Helvetica" pitchFamily="34" charset="0"/>
              </a:rPr>
              <a:t> </a:t>
            </a:r>
            <a:r>
              <a:rPr lang="en-GB" sz="3200" dirty="0" err="1">
                <a:latin typeface="Helvetica" pitchFamily="34" charset="0"/>
                <a:cs typeface="Helvetica" pitchFamily="34" charset="0"/>
              </a:rPr>
              <a:t>suimamas</a:t>
            </a:r>
            <a:r>
              <a:rPr lang="en-GB" sz="3200" dirty="0">
                <a:latin typeface="Helvetica" pitchFamily="34" charset="0"/>
                <a:cs typeface="Helvetica" pitchFamily="34" charset="0"/>
              </a:rPr>
              <a:t> </a:t>
            </a:r>
            <a:r>
              <a:rPr lang="lt-LT" sz="3200" dirty="0">
                <a:latin typeface="Helvetica" pitchFamily="34" charset="0"/>
                <a:cs typeface="Helvetica" pitchFamily="34" charset="0"/>
              </a:rPr>
              <a:t>(I)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71500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lt-LT" dirty="0">
                <a:latin typeface="Helvetica" pitchFamily="34" charset="0"/>
                <a:cs typeface="Helvetica" pitchFamily="34" charset="0"/>
              </a:rPr>
              <a:t>Asmuo turi teisę pasikonsultuoti prieš pirmąją apklausą ir turėti atstovą apklausos metu (</a:t>
            </a:r>
            <a:r>
              <a:rPr lang="lt-LT" i="1" dirty="0" err="1">
                <a:latin typeface="Helvetica" pitchFamily="34" charset="0"/>
                <a:cs typeface="Helvetica" pitchFamily="34" charset="0"/>
              </a:rPr>
              <a:t>Salduz</a:t>
            </a:r>
            <a:r>
              <a:rPr lang="en-GB" i="1" dirty="0">
                <a:latin typeface="Helvetica" pitchFamily="34" charset="0"/>
                <a:cs typeface="Helvetica" pitchFamily="34" charset="0"/>
              </a:rPr>
              <a:t> v </a:t>
            </a:r>
            <a:r>
              <a:rPr lang="en-GB" i="1" dirty="0" err="1">
                <a:latin typeface="Helvetica" pitchFamily="34" charset="0"/>
                <a:cs typeface="Helvetica" pitchFamily="34" charset="0"/>
              </a:rPr>
              <a:t>Turkija</a:t>
            </a:r>
            <a:r>
              <a:rPr lang="lt-LT" dirty="0">
                <a:latin typeface="Helvetica" pitchFamily="34" charset="0"/>
                <a:cs typeface="Helvetica" pitchFamily="34" charset="0"/>
              </a:rPr>
              <a:t>)</a:t>
            </a:r>
            <a:r>
              <a:rPr lang="en-GB" dirty="0">
                <a:latin typeface="Helvetica" pitchFamily="34" charset="0"/>
                <a:cs typeface="Helvetica" pitchFamily="34" charset="0"/>
              </a:rPr>
              <a:t> per BPK 51 str.</a:t>
            </a:r>
            <a:endParaRPr lang="lt-LT" dirty="0">
              <a:solidFill>
                <a:srgbClr val="FF0000"/>
              </a:solidFill>
              <a:latin typeface="Helvetica" pitchFamily="34" charset="0"/>
              <a:cs typeface="Helvetica" pitchFamily="34" charset="0"/>
            </a:endParaRPr>
          </a:p>
          <a:p>
            <a:pPr marL="571500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lt-LT" dirty="0">
                <a:latin typeface="Helvetica" pitchFamily="34" charset="0"/>
                <a:cs typeface="Helvetica" pitchFamily="34" charset="0"/>
              </a:rPr>
              <a:t>Budinčiojo advokato sistema užtikrina operatyvų atvykimą sulaikius asmenį.</a:t>
            </a:r>
            <a:endParaRPr lang="lt-LT" dirty="0">
              <a:solidFill>
                <a:srgbClr val="FF0000"/>
              </a:solidFill>
              <a:latin typeface="Helvetica" pitchFamily="34" charset="0"/>
              <a:cs typeface="Helvetica" pitchFamily="34" charset="0"/>
            </a:endParaRPr>
          </a:p>
          <a:p>
            <a:pPr marL="571500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lt-LT" dirty="0">
                <a:latin typeface="Helvetica" pitchFamily="34" charset="0"/>
                <a:cs typeface="Helvetica" pitchFamily="34" charset="0"/>
              </a:rPr>
              <a:t>Sudaromas advokatų budėjimo </a:t>
            </a:r>
            <a:r>
              <a:rPr lang="en-GB" dirty="0" err="1">
                <a:latin typeface="Helvetica" pitchFamily="34" charset="0"/>
                <a:cs typeface="Helvetica" pitchFamily="34" charset="0"/>
              </a:rPr>
              <a:t>grafikas</a:t>
            </a:r>
            <a:r>
              <a:rPr lang="en-GB" dirty="0">
                <a:latin typeface="Helvetica" pitchFamily="34" charset="0"/>
                <a:cs typeface="Helvetica" pitchFamily="34" charset="0"/>
              </a:rPr>
              <a:t>, o</a:t>
            </a:r>
            <a:r>
              <a:rPr lang="lt-LT" dirty="0">
                <a:latin typeface="Helvetica" pitchFamily="34" charset="0"/>
                <a:cs typeface="Helvetica" pitchFamily="34" charset="0"/>
              </a:rPr>
              <a:t> </a:t>
            </a:r>
            <a:r>
              <a:rPr lang="en-GB" dirty="0">
                <a:latin typeface="Helvetica" pitchFamily="34" charset="0"/>
                <a:cs typeface="Helvetica" pitchFamily="34" charset="0"/>
              </a:rPr>
              <a:t>p</a:t>
            </a:r>
            <a:r>
              <a:rPr lang="lt-LT" dirty="0" err="1">
                <a:latin typeface="Helvetica" pitchFamily="34" charset="0"/>
                <a:cs typeface="Helvetica" pitchFamily="34" charset="0"/>
              </a:rPr>
              <a:t>askyrimo</a:t>
            </a:r>
            <a:r>
              <a:rPr lang="lt-LT" dirty="0">
                <a:latin typeface="Helvetica" pitchFamily="34" charset="0"/>
                <a:cs typeface="Helvetica" pitchFamily="34" charset="0"/>
              </a:rPr>
              <a:t> procedūra netaikoma arba taikoma supaprastinta. Kartu gali būti reikalingas ir vertėjas.</a:t>
            </a:r>
          </a:p>
          <a:p>
            <a:pPr marL="571500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lt-LT" dirty="0">
                <a:latin typeface="Helvetica" pitchFamily="34" charset="0"/>
                <a:cs typeface="Helvetica" pitchFamily="34" charset="0"/>
              </a:rPr>
              <a:t>Budintysis advokatas nebūtinai atstovaus vėlesnėse stadijose. </a:t>
            </a:r>
          </a:p>
          <a:p>
            <a:pPr marL="571500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en-GB" dirty="0" err="1">
                <a:latin typeface="Helvetica" pitchFamily="34" charset="0"/>
                <a:cs typeface="Helvetica" pitchFamily="34" charset="0"/>
              </a:rPr>
              <a:t>Reikalinga</a:t>
            </a:r>
            <a:r>
              <a:rPr lang="en-GB" dirty="0">
                <a:latin typeface="Helvetica" pitchFamily="34" charset="0"/>
                <a:cs typeface="Helvetica" pitchFamily="34" charset="0"/>
              </a:rPr>
              <a:t> </a:t>
            </a:r>
            <a:r>
              <a:rPr lang="en-GB" dirty="0" err="1">
                <a:latin typeface="Helvetica" pitchFamily="34" charset="0"/>
                <a:cs typeface="Helvetica" pitchFamily="34" charset="0"/>
              </a:rPr>
              <a:t>infrastrukt</a:t>
            </a:r>
            <a:r>
              <a:rPr lang="lt-LT" dirty="0" err="1">
                <a:latin typeface="Helvetica" pitchFamily="34" charset="0"/>
                <a:cs typeface="Helvetica" pitchFamily="34" charset="0"/>
              </a:rPr>
              <a:t>ūra</a:t>
            </a:r>
            <a:r>
              <a:rPr lang="lt-LT" dirty="0">
                <a:latin typeface="Helvetica" pitchFamily="34" charset="0"/>
                <a:cs typeface="Helvetica" pitchFamily="34" charset="0"/>
              </a:rPr>
              <a:t> teisės įgyvendinimui (advokato kambarys), platus </a:t>
            </a:r>
            <a:r>
              <a:rPr lang="en-GB" dirty="0">
                <a:latin typeface="Helvetica" pitchFamily="34" charset="0"/>
                <a:cs typeface="Helvetica" pitchFamily="34" charset="0"/>
              </a:rPr>
              <a:t>VGTP </a:t>
            </a:r>
            <a:r>
              <a:rPr lang="en-GB" dirty="0" err="1">
                <a:latin typeface="Helvetica" pitchFamily="34" charset="0"/>
                <a:cs typeface="Helvetica" pitchFamily="34" charset="0"/>
              </a:rPr>
              <a:t>advokat</a:t>
            </a:r>
            <a:r>
              <a:rPr lang="lt-LT" dirty="0">
                <a:latin typeface="Helvetica" pitchFamily="34" charset="0"/>
                <a:cs typeface="Helvetica" pitchFamily="34" charset="0"/>
              </a:rPr>
              <a:t>ų geografinis tinklas.</a:t>
            </a:r>
          </a:p>
        </p:txBody>
      </p:sp>
      <p:sp>
        <p:nvSpPr>
          <p:cNvPr id="4" name="Statusis trikampis 4">
            <a:extLst>
              <a:ext uri="{FF2B5EF4-FFF2-40B4-BE49-F238E27FC236}">
                <a16:creationId xmlns:a16="http://schemas.microsoft.com/office/drawing/2014/main" id="{948055F2-4AD7-46F9-93E1-3F77E4385550}"/>
              </a:ext>
            </a:extLst>
          </p:cNvPr>
          <p:cNvSpPr/>
          <p:nvPr/>
        </p:nvSpPr>
        <p:spPr>
          <a:xfrm flipH="1">
            <a:off x="11025528" y="5729510"/>
            <a:ext cx="869603" cy="846369"/>
          </a:xfrm>
          <a:prstGeom prst="rtTriangle">
            <a:avLst/>
          </a:prstGeom>
          <a:solidFill>
            <a:srgbClr val="FF60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200" dirty="0">
                <a:latin typeface="Helvetica" pitchFamily="34" charset="0"/>
                <a:cs typeface="Helvetica" pitchFamily="34" charset="0"/>
              </a:rPr>
              <a:t>Greito paskyrimo procedūra, </a:t>
            </a:r>
            <a:r>
              <a:rPr lang="en-GB" sz="3200" dirty="0" err="1">
                <a:latin typeface="Helvetica" pitchFamily="34" charset="0"/>
                <a:cs typeface="Helvetica" pitchFamily="34" charset="0"/>
              </a:rPr>
              <a:t>kai</a:t>
            </a:r>
            <a:r>
              <a:rPr lang="en-GB" sz="3200" dirty="0">
                <a:latin typeface="Helvetica" pitchFamily="34" charset="0"/>
                <a:cs typeface="Helvetica" pitchFamily="34" charset="0"/>
              </a:rPr>
              <a:t> </a:t>
            </a:r>
            <a:r>
              <a:rPr lang="en-GB" sz="3200" dirty="0" err="1">
                <a:latin typeface="Helvetica" pitchFamily="34" charset="0"/>
                <a:cs typeface="Helvetica" pitchFamily="34" charset="0"/>
              </a:rPr>
              <a:t>asmuo</a:t>
            </a:r>
            <a:r>
              <a:rPr lang="en-GB" sz="3200" dirty="0">
                <a:latin typeface="Helvetica" pitchFamily="34" charset="0"/>
                <a:cs typeface="Helvetica" pitchFamily="34" charset="0"/>
              </a:rPr>
              <a:t> </a:t>
            </a:r>
            <a:r>
              <a:rPr lang="en-GB" sz="3200" dirty="0" err="1">
                <a:latin typeface="Helvetica" pitchFamily="34" charset="0"/>
                <a:cs typeface="Helvetica" pitchFamily="34" charset="0"/>
              </a:rPr>
              <a:t>suimamas</a:t>
            </a:r>
            <a:r>
              <a:rPr lang="en-GB" sz="3200" dirty="0">
                <a:latin typeface="Helvetica" pitchFamily="34" charset="0"/>
                <a:cs typeface="Helvetica" pitchFamily="34" charset="0"/>
              </a:rPr>
              <a:t> </a:t>
            </a:r>
            <a:r>
              <a:rPr lang="lt-LT" sz="3200" dirty="0">
                <a:latin typeface="Helvetica" pitchFamily="34" charset="0"/>
                <a:cs typeface="Helvetica" pitchFamily="34" charset="0"/>
              </a:rPr>
              <a:t>(II</a:t>
            </a:r>
            <a:r>
              <a:rPr lang="en-GB" sz="3200" dirty="0">
                <a:latin typeface="Helvetica" pitchFamily="34" charset="0"/>
                <a:cs typeface="Helvetica" pitchFamily="34" charset="0"/>
              </a:rPr>
              <a:t>)</a:t>
            </a:r>
            <a:endParaRPr lang="lt-LT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lt-LT" sz="2400" dirty="0">
                <a:latin typeface="Helvetica" pitchFamily="34" charset="0"/>
                <a:cs typeface="Helvetica" pitchFamily="34" charset="0"/>
              </a:rPr>
              <a:t>Olandijoje policijos pareigūnas užpildo elektroninę formą. Formoje nurodo faktines aplinkybes, informaciją apie įtariamąjį, ar reikalingas vertėjas. Sistema automatiškai persiunčia informaciją pasirinktam advokatui arba budinčiajam advokatui.  Advokatas per </a:t>
            </a:r>
            <a:r>
              <a:rPr lang="en-GB" sz="2400" dirty="0">
                <a:latin typeface="Helvetica" pitchFamily="34" charset="0"/>
                <a:cs typeface="Helvetica" pitchFamily="34" charset="0"/>
              </a:rPr>
              <a:t>45 (ne)</a:t>
            </a:r>
            <a:r>
              <a:rPr lang="en-GB" sz="2400" dirty="0" err="1">
                <a:latin typeface="Helvetica" pitchFamily="34" charset="0"/>
                <a:cs typeface="Helvetica" pitchFamily="34" charset="0"/>
              </a:rPr>
              <a:t>patvirtina</a:t>
            </a:r>
            <a:r>
              <a:rPr lang="en-GB" sz="2400" dirty="0">
                <a:latin typeface="Helvetica" pitchFamily="34" charset="0"/>
                <a:cs typeface="Helvetica" pitchFamily="34" charset="0"/>
              </a:rPr>
              <a:t> </a:t>
            </a:r>
            <a:r>
              <a:rPr lang="en-GB" sz="2400" dirty="0" err="1">
                <a:latin typeface="Helvetica" pitchFamily="34" charset="0"/>
                <a:cs typeface="Helvetica" pitchFamily="34" charset="0"/>
              </a:rPr>
              <a:t>ar</a:t>
            </a:r>
            <a:r>
              <a:rPr lang="en-GB" sz="2400" dirty="0">
                <a:latin typeface="Helvetica" pitchFamily="34" charset="0"/>
                <a:cs typeface="Helvetica" pitchFamily="34" charset="0"/>
              </a:rPr>
              <a:t> </a:t>
            </a:r>
            <a:r>
              <a:rPr lang="en-GB" sz="2400" dirty="0" err="1">
                <a:latin typeface="Helvetica" pitchFamily="34" charset="0"/>
                <a:cs typeface="Helvetica" pitchFamily="34" charset="0"/>
              </a:rPr>
              <a:t>sutinka</a:t>
            </a:r>
            <a:r>
              <a:rPr lang="en-GB" sz="2400" dirty="0">
                <a:latin typeface="Helvetica" pitchFamily="34" charset="0"/>
                <a:cs typeface="Helvetica" pitchFamily="34" charset="0"/>
              </a:rPr>
              <a:t> </a:t>
            </a:r>
            <a:r>
              <a:rPr lang="en-GB" sz="2400" dirty="0" err="1">
                <a:latin typeface="Helvetica" pitchFamily="34" charset="0"/>
                <a:cs typeface="Helvetica" pitchFamily="34" charset="0"/>
              </a:rPr>
              <a:t>atstovauti</a:t>
            </a:r>
            <a:r>
              <a:rPr lang="en-GB" sz="2400" dirty="0">
                <a:latin typeface="Helvetica" pitchFamily="34" charset="0"/>
                <a:cs typeface="Helvetica" pitchFamily="34" charset="0"/>
              </a:rPr>
              <a:t> </a:t>
            </a:r>
            <a:r>
              <a:rPr lang="en-GB" sz="2400" dirty="0" err="1">
                <a:latin typeface="Helvetica" pitchFamily="34" charset="0"/>
                <a:cs typeface="Helvetica" pitchFamily="34" charset="0"/>
              </a:rPr>
              <a:t>ir</a:t>
            </a:r>
            <a:r>
              <a:rPr lang="en-GB" sz="2400" dirty="0">
                <a:latin typeface="Helvetica" pitchFamily="34" charset="0"/>
                <a:cs typeface="Helvetica" pitchFamily="34" charset="0"/>
              </a:rPr>
              <a:t> per 2 </a:t>
            </a:r>
            <a:r>
              <a:rPr lang="en-GB" sz="2400" dirty="0" err="1">
                <a:latin typeface="Helvetica" pitchFamily="34" charset="0"/>
                <a:cs typeface="Helvetica" pitchFamily="34" charset="0"/>
              </a:rPr>
              <a:t>valandas</a:t>
            </a:r>
            <a:r>
              <a:rPr lang="en-GB" sz="2400" dirty="0">
                <a:latin typeface="Helvetica" pitchFamily="34" charset="0"/>
                <a:cs typeface="Helvetica" pitchFamily="34" charset="0"/>
              </a:rPr>
              <a:t> </a:t>
            </a:r>
            <a:r>
              <a:rPr lang="en-GB" sz="2400" dirty="0" err="1">
                <a:latin typeface="Helvetica" pitchFamily="34" charset="0"/>
                <a:cs typeface="Helvetica" pitchFamily="34" charset="0"/>
              </a:rPr>
              <a:t>atvyksta</a:t>
            </a:r>
            <a:r>
              <a:rPr lang="en-GB" sz="2400" dirty="0">
                <a:latin typeface="Helvetica" pitchFamily="34" charset="0"/>
                <a:cs typeface="Helvetica" pitchFamily="34" charset="0"/>
              </a:rPr>
              <a:t> </a:t>
            </a:r>
            <a:r>
              <a:rPr lang="lt-LT" sz="2400" dirty="0">
                <a:latin typeface="Helvetica" pitchFamily="34" charset="0"/>
                <a:cs typeface="Helvetica" pitchFamily="34" charset="0"/>
              </a:rPr>
              <a:t>į vietą.</a:t>
            </a:r>
          </a:p>
          <a:p>
            <a:pPr marL="571500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endParaRPr lang="en-GB" sz="2400" dirty="0">
              <a:latin typeface="Helvetica" pitchFamily="34" charset="0"/>
              <a:cs typeface="Helvetica" pitchFamily="34" charset="0"/>
            </a:endParaRPr>
          </a:p>
          <a:p>
            <a:pPr marL="571500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lt-LT" sz="2400" dirty="0">
                <a:latin typeface="Helvetica" pitchFamily="34" charset="0"/>
                <a:cs typeface="Helvetica" pitchFamily="34" charset="0"/>
              </a:rPr>
              <a:t>Austrijoje veikia konsultavimo telefonu linija.</a:t>
            </a:r>
          </a:p>
        </p:txBody>
      </p:sp>
      <p:sp>
        <p:nvSpPr>
          <p:cNvPr id="4" name="Statusis trikampis 4">
            <a:extLst>
              <a:ext uri="{FF2B5EF4-FFF2-40B4-BE49-F238E27FC236}">
                <a16:creationId xmlns:a16="http://schemas.microsoft.com/office/drawing/2014/main" id="{948055F2-4AD7-46F9-93E1-3F77E4385550}"/>
              </a:ext>
            </a:extLst>
          </p:cNvPr>
          <p:cNvSpPr/>
          <p:nvPr/>
        </p:nvSpPr>
        <p:spPr>
          <a:xfrm flipH="1">
            <a:off x="11025528" y="5729510"/>
            <a:ext cx="869603" cy="846369"/>
          </a:xfrm>
          <a:prstGeom prst="rtTriangle">
            <a:avLst/>
          </a:prstGeom>
          <a:solidFill>
            <a:srgbClr val="FF60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571500">
              <a:lnSpc>
                <a:spcPct val="120000"/>
              </a:lnSpc>
            </a:pPr>
            <a:r>
              <a:rPr lang="lt-LT" sz="3200" dirty="0">
                <a:latin typeface="Helvetica" pitchFamily="34" charset="0"/>
                <a:cs typeface="Helvetica" pitchFamily="34" charset="0"/>
              </a:rPr>
              <a:t>Advokato veiksmų kontrolinis sąrašas</a:t>
            </a:r>
            <a:endParaRPr lang="en-GB" sz="32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lt-LT" sz="2400" dirty="0">
                <a:latin typeface="Helvetica" pitchFamily="34" charset="0"/>
                <a:cs typeface="Helvetica" pitchFamily="34" charset="0"/>
              </a:rPr>
              <a:t>Parengiamos advokatų gerosios praktikos gairės / pasirengimo pirmajai apklausai kontrolinis sąrašas  (ką reikėtų aptarti su atstovaujamuoju).</a:t>
            </a:r>
            <a:endParaRPr lang="en-GB" sz="2400" dirty="0">
              <a:latin typeface="Helvetica" pitchFamily="34" charset="0"/>
              <a:cs typeface="Helvetica" pitchFamily="34" charset="0"/>
            </a:endParaRPr>
          </a:p>
          <a:p>
            <a:pPr marL="571500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endParaRPr lang="lt-LT" sz="2400" dirty="0">
              <a:latin typeface="Helvetica" pitchFamily="34" charset="0"/>
              <a:cs typeface="Helvetica" pitchFamily="34" charset="0"/>
            </a:endParaRPr>
          </a:p>
          <a:p>
            <a:pPr marL="571500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lt-LT" sz="2400" dirty="0">
                <a:latin typeface="Helvetica" pitchFamily="34" charset="0"/>
                <a:cs typeface="Helvetica" pitchFamily="34" charset="0"/>
              </a:rPr>
              <a:t>Padėtų užtikrinti kokybiškesnį atstovavimą atsižvelgiant į tai, kad nėra daug laiko pasirengti apklausai ir susipažinti su tyrimo medžiaga.</a:t>
            </a:r>
          </a:p>
        </p:txBody>
      </p:sp>
      <p:sp>
        <p:nvSpPr>
          <p:cNvPr id="4" name="Statusis trikampis 4">
            <a:extLst>
              <a:ext uri="{FF2B5EF4-FFF2-40B4-BE49-F238E27FC236}">
                <a16:creationId xmlns:a16="http://schemas.microsoft.com/office/drawing/2014/main" id="{948055F2-4AD7-46F9-93E1-3F77E4385550}"/>
              </a:ext>
            </a:extLst>
          </p:cNvPr>
          <p:cNvSpPr/>
          <p:nvPr/>
        </p:nvSpPr>
        <p:spPr>
          <a:xfrm flipH="1">
            <a:off x="11025528" y="5729510"/>
            <a:ext cx="869603" cy="846369"/>
          </a:xfrm>
          <a:prstGeom prst="rtTriangle">
            <a:avLst/>
          </a:prstGeom>
          <a:solidFill>
            <a:srgbClr val="FF60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latin typeface="Helvetica" pitchFamily="34" charset="0"/>
                <a:cs typeface="Helvetica" pitchFamily="34" charset="0"/>
              </a:rPr>
              <a:t>U</a:t>
            </a:r>
            <a:r>
              <a:rPr lang="lt-LT" sz="3200" dirty="0" err="1">
                <a:latin typeface="Helvetica" pitchFamily="34" charset="0"/>
                <a:cs typeface="Helvetica" pitchFamily="34" charset="0"/>
              </a:rPr>
              <a:t>žduotis</a:t>
            </a:r>
            <a:r>
              <a:rPr lang="lt-LT" sz="3200" dirty="0">
                <a:latin typeface="Helvetica" pitchFamily="34" charset="0"/>
                <a:cs typeface="Helvetica" pitchFamily="34" charset="0"/>
              </a:rPr>
              <a:t> darbo grupėse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lt-LT" sz="2400" dirty="0">
                <a:latin typeface="Helvetica" pitchFamily="34" charset="0"/>
                <a:cs typeface="Helvetica" pitchFamily="34" charset="0"/>
              </a:rPr>
              <a:t>Kuris instrumentas sukurtų didžiausią naudą Lietuvos TP sistemai?</a:t>
            </a:r>
          </a:p>
          <a:p>
            <a:pPr marL="571500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lt-LT" sz="2400" dirty="0">
                <a:latin typeface="Helvetica" pitchFamily="34" charset="0"/>
                <a:cs typeface="Helvetica" pitchFamily="34" charset="0"/>
              </a:rPr>
              <a:t>Pritaikykite jį Lietuvos specifikai.</a:t>
            </a:r>
          </a:p>
          <a:p>
            <a:pPr marL="571500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lt-LT" sz="2400" dirty="0">
                <a:latin typeface="Helvetica" pitchFamily="34" charset="0"/>
                <a:cs typeface="Helvetica" pitchFamily="34" charset="0"/>
              </a:rPr>
              <a:t>Nustatykite įgyvendinimo žingsnius.</a:t>
            </a:r>
          </a:p>
        </p:txBody>
      </p:sp>
      <p:sp>
        <p:nvSpPr>
          <p:cNvPr id="4" name="Statusis trikampis 4">
            <a:extLst>
              <a:ext uri="{FF2B5EF4-FFF2-40B4-BE49-F238E27FC236}">
                <a16:creationId xmlns:a16="http://schemas.microsoft.com/office/drawing/2014/main" id="{948055F2-4AD7-46F9-93E1-3F77E4385550}"/>
              </a:ext>
            </a:extLst>
          </p:cNvPr>
          <p:cNvSpPr/>
          <p:nvPr/>
        </p:nvSpPr>
        <p:spPr>
          <a:xfrm flipH="1">
            <a:off x="11025528" y="5729510"/>
            <a:ext cx="869603" cy="846369"/>
          </a:xfrm>
          <a:prstGeom prst="rtTriangle">
            <a:avLst/>
          </a:prstGeom>
          <a:solidFill>
            <a:srgbClr val="FF60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200" dirty="0">
                <a:latin typeface="Helvetica" pitchFamily="34" charset="0"/>
                <a:cs typeface="Helvetica" pitchFamily="34" charset="0"/>
              </a:rPr>
              <a:t>Teisinės pagalbos teikėjų kvalifikacijos standartai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lt-LT" sz="2400" dirty="0">
                <a:latin typeface="Helvetica" pitchFamily="34" charset="0"/>
                <a:cs typeface="Helvetica" pitchFamily="34" charset="0"/>
              </a:rPr>
              <a:t>Minimalūs išsilavinimo reikalavimai TP teikėjams</a:t>
            </a:r>
          </a:p>
          <a:p>
            <a:pPr marL="571500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lt-LT" sz="2400" dirty="0">
                <a:latin typeface="Helvetica" pitchFamily="34" charset="0"/>
                <a:cs typeface="Helvetica" pitchFamily="34" charset="0"/>
              </a:rPr>
              <a:t>Specializacija ir tęstinis mokymasis</a:t>
            </a:r>
          </a:p>
          <a:p>
            <a:pPr marL="571500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lt-LT" sz="2400" dirty="0">
                <a:latin typeface="Helvetica" pitchFamily="34" charset="0"/>
                <a:cs typeface="Helvetica" pitchFamily="34" charset="0"/>
              </a:rPr>
              <a:t>Bendri advokatų ir kitų sistemos dalyvių mokymai</a:t>
            </a:r>
          </a:p>
          <a:p>
            <a:pPr marL="571500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lt-LT" sz="2400" dirty="0">
                <a:latin typeface="Helvetica" pitchFamily="34" charset="0"/>
                <a:cs typeface="Helvetica" pitchFamily="34" charset="0"/>
              </a:rPr>
              <a:t>Sisteminiai pasitarimai </a:t>
            </a:r>
          </a:p>
          <a:p>
            <a:pPr marL="571500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lt-LT" sz="2400" dirty="0">
                <a:latin typeface="Helvetica" pitchFamily="34" charset="0"/>
                <a:cs typeface="Helvetica" pitchFamily="34" charset="0"/>
              </a:rPr>
              <a:t>Internetiniai mokymai advokatams</a:t>
            </a:r>
          </a:p>
        </p:txBody>
      </p:sp>
      <p:sp>
        <p:nvSpPr>
          <p:cNvPr id="4" name="Statusis trikampis 4">
            <a:extLst>
              <a:ext uri="{FF2B5EF4-FFF2-40B4-BE49-F238E27FC236}">
                <a16:creationId xmlns:a16="http://schemas.microsoft.com/office/drawing/2014/main" id="{948055F2-4AD7-46F9-93E1-3F77E4385550}"/>
              </a:ext>
            </a:extLst>
          </p:cNvPr>
          <p:cNvSpPr/>
          <p:nvPr/>
        </p:nvSpPr>
        <p:spPr>
          <a:xfrm flipH="1">
            <a:off x="11025528" y="5729510"/>
            <a:ext cx="869603" cy="846369"/>
          </a:xfrm>
          <a:prstGeom prst="rtTriangle">
            <a:avLst/>
          </a:prstGeom>
          <a:solidFill>
            <a:srgbClr val="FF60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200" dirty="0">
                <a:latin typeface="Helvetica" pitchFamily="34" charset="0"/>
                <a:cs typeface="Helvetica" pitchFamily="34" charset="0"/>
              </a:rPr>
              <a:t>Minimalūs išsilavinimo reikalavimai TP teikėjams.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71500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lt-LT" sz="2600" dirty="0">
                <a:latin typeface="Helvetica" pitchFamily="34" charset="0"/>
                <a:cs typeface="Helvetica" pitchFamily="34" charset="0"/>
              </a:rPr>
              <a:t>Teoriniai ir praktiniai įgūdžiai (aukštasis išsilavinimas ir darbas advokato padėjėju)</a:t>
            </a:r>
            <a:r>
              <a:rPr lang="en-GB" sz="2600" dirty="0">
                <a:latin typeface="Helvetica" pitchFamily="34" charset="0"/>
                <a:cs typeface="Helvetica" pitchFamily="34" charset="0"/>
              </a:rPr>
              <a:t>, </a:t>
            </a:r>
            <a:r>
              <a:rPr lang="en-GB" sz="2600" dirty="0" err="1">
                <a:latin typeface="Helvetica" pitchFamily="34" charset="0"/>
                <a:cs typeface="Helvetica" pitchFamily="34" charset="0"/>
              </a:rPr>
              <a:t>kvalifikaciniai</a:t>
            </a:r>
            <a:r>
              <a:rPr lang="en-GB" sz="2600" dirty="0">
                <a:latin typeface="Helvetica" pitchFamily="34" charset="0"/>
                <a:cs typeface="Helvetica" pitchFamily="34" charset="0"/>
              </a:rPr>
              <a:t> </a:t>
            </a:r>
            <a:r>
              <a:rPr lang="en-GB" sz="2600" dirty="0" err="1">
                <a:latin typeface="Helvetica" pitchFamily="34" charset="0"/>
                <a:cs typeface="Helvetica" pitchFamily="34" charset="0"/>
              </a:rPr>
              <a:t>balai</a:t>
            </a:r>
            <a:r>
              <a:rPr lang="en-GB" sz="2600" dirty="0">
                <a:latin typeface="Helvetica" pitchFamily="34" charset="0"/>
                <a:cs typeface="Helvetica" pitchFamily="34" charset="0"/>
              </a:rPr>
              <a:t>.</a:t>
            </a:r>
            <a:endParaRPr lang="lt-LT" sz="2600" dirty="0">
              <a:latin typeface="Helvetica" pitchFamily="34" charset="0"/>
              <a:cs typeface="Helvetica" pitchFamily="34" charset="0"/>
            </a:endParaRPr>
          </a:p>
          <a:p>
            <a:pPr marL="571500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lt-LT" sz="2600" dirty="0">
                <a:latin typeface="Helvetica" pitchFamily="34" charset="0"/>
                <a:cs typeface="Helvetica" pitchFamily="34" charset="0"/>
              </a:rPr>
              <a:t>Kai kur</a:t>
            </a:r>
            <a:r>
              <a:rPr lang="en-GB" sz="2600" dirty="0" err="1">
                <a:latin typeface="Helvetica" pitchFamily="34" charset="0"/>
                <a:cs typeface="Helvetica" pitchFamily="34" charset="0"/>
              </a:rPr>
              <a:t>iose</a:t>
            </a:r>
            <a:r>
              <a:rPr lang="en-GB" sz="2600" dirty="0">
                <a:latin typeface="Helvetica" pitchFamily="34" charset="0"/>
                <a:cs typeface="Helvetica" pitchFamily="34" charset="0"/>
              </a:rPr>
              <a:t> </a:t>
            </a:r>
            <a:r>
              <a:rPr lang="en-GB" sz="2600" dirty="0" err="1">
                <a:latin typeface="Helvetica" pitchFamily="34" charset="0"/>
                <a:cs typeface="Helvetica" pitchFamily="34" charset="0"/>
              </a:rPr>
              <a:t>valstyb</a:t>
            </a:r>
            <a:r>
              <a:rPr lang="lt-LT" sz="2600" dirty="0" err="1">
                <a:latin typeface="Helvetica" pitchFamily="34" charset="0"/>
                <a:cs typeface="Helvetica" pitchFamily="34" charset="0"/>
              </a:rPr>
              <a:t>ėse</a:t>
            </a:r>
            <a:r>
              <a:rPr lang="lt-LT" sz="2600" dirty="0">
                <a:latin typeface="Helvetica" pitchFamily="34" charset="0"/>
                <a:cs typeface="Helvetica" pitchFamily="34" charset="0"/>
              </a:rPr>
              <a:t> trūksta mokymų dirbant su pažeidžiamais visuomenės nariais, supažindinimo su TP sistemos specifika.</a:t>
            </a:r>
          </a:p>
          <a:p>
            <a:pPr marL="571500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lt-LT" sz="2600" dirty="0">
                <a:latin typeface="Helvetica" pitchFamily="34" charset="0"/>
                <a:cs typeface="Helvetica" pitchFamily="34" charset="0"/>
              </a:rPr>
              <a:t>Siūlymai:</a:t>
            </a:r>
          </a:p>
          <a:p>
            <a:pPr marL="1028700" lvl="1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lt-LT" dirty="0">
                <a:latin typeface="Helvetica" pitchFamily="34" charset="0"/>
                <a:cs typeface="Helvetica" pitchFamily="34" charset="0"/>
              </a:rPr>
              <a:t>Teisinės pagalbos teikėjai turi turėti teisinį išsilavinimą ir atitikti advokatams taikomus reikalavimus toje jurisdikcijoje.</a:t>
            </a:r>
          </a:p>
          <a:p>
            <a:pPr marL="1028700" lvl="1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lt-LT" dirty="0">
                <a:latin typeface="Helvetica" pitchFamily="34" charset="0"/>
                <a:cs typeface="Helvetica" pitchFamily="34" charset="0"/>
              </a:rPr>
              <a:t>JT siūlo priežiūros struktūrą, kurioje vyr. advokatai būtų mokomi projekto vadybos, efektyvumo, veiklumo ir galėtų būti </a:t>
            </a:r>
            <a:r>
              <a:rPr lang="lt-LT" dirty="0" err="1">
                <a:latin typeface="Helvetica" pitchFamily="34" charset="0"/>
                <a:cs typeface="Helvetica" pitchFamily="34" charset="0"/>
              </a:rPr>
              <a:t>mentoriais</a:t>
            </a:r>
            <a:r>
              <a:rPr lang="lt-LT" dirty="0">
                <a:latin typeface="Helvetica" pitchFamily="34" charset="0"/>
                <a:cs typeface="Helvetica" pitchFamily="34" charset="0"/>
              </a:rPr>
              <a:t>.</a:t>
            </a:r>
          </a:p>
          <a:p>
            <a:pPr marL="1028700" lvl="1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lt-LT" dirty="0">
                <a:latin typeface="Helvetica" pitchFamily="34" charset="0"/>
                <a:cs typeface="Helvetica" pitchFamily="34" charset="0"/>
              </a:rPr>
              <a:t>Skatinama praktika teisės klinikose, įvadiniai teisinės pagalbos mokymai.</a:t>
            </a:r>
          </a:p>
        </p:txBody>
      </p:sp>
      <p:sp>
        <p:nvSpPr>
          <p:cNvPr id="4" name="Statusis trikampis 4">
            <a:extLst>
              <a:ext uri="{FF2B5EF4-FFF2-40B4-BE49-F238E27FC236}">
                <a16:creationId xmlns:a16="http://schemas.microsoft.com/office/drawing/2014/main" id="{948055F2-4AD7-46F9-93E1-3F77E4385550}"/>
              </a:ext>
            </a:extLst>
          </p:cNvPr>
          <p:cNvSpPr/>
          <p:nvPr/>
        </p:nvSpPr>
        <p:spPr>
          <a:xfrm flipH="1">
            <a:off x="11025528" y="5729510"/>
            <a:ext cx="869603" cy="846369"/>
          </a:xfrm>
          <a:prstGeom prst="rtTriangle">
            <a:avLst/>
          </a:prstGeom>
          <a:solidFill>
            <a:srgbClr val="FF60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200" dirty="0">
                <a:latin typeface="Helvetica" pitchFamily="34" charset="0"/>
                <a:cs typeface="Helvetica" pitchFamily="34" charset="0"/>
              </a:rPr>
              <a:t>Specializacija</a:t>
            </a:r>
            <a:r>
              <a:rPr lang="en-GB" sz="3200" dirty="0">
                <a:latin typeface="Helvetica" pitchFamily="34" charset="0"/>
                <a:cs typeface="Helvetica" pitchFamily="34" charset="0"/>
              </a:rPr>
              <a:t> </a:t>
            </a:r>
            <a:r>
              <a:rPr lang="en-GB" sz="3200" dirty="0" err="1">
                <a:latin typeface="Helvetica" pitchFamily="34" charset="0"/>
                <a:cs typeface="Helvetica" pitchFamily="34" charset="0"/>
              </a:rPr>
              <a:t>ir</a:t>
            </a:r>
            <a:r>
              <a:rPr lang="en-GB" sz="3200" dirty="0">
                <a:latin typeface="Helvetica" pitchFamily="34" charset="0"/>
                <a:cs typeface="Helvetica" pitchFamily="34" charset="0"/>
              </a:rPr>
              <a:t> t</a:t>
            </a:r>
            <a:r>
              <a:rPr lang="lt-LT" sz="3200" dirty="0" err="1">
                <a:latin typeface="Helvetica" pitchFamily="34" charset="0"/>
                <a:cs typeface="Helvetica" pitchFamily="34" charset="0"/>
              </a:rPr>
              <a:t>ęstinis</a:t>
            </a:r>
            <a:r>
              <a:rPr lang="lt-LT" sz="3200" dirty="0">
                <a:latin typeface="Helvetica" pitchFamily="34" charset="0"/>
                <a:cs typeface="Helvetica" pitchFamily="34" charset="0"/>
              </a:rPr>
              <a:t> mokymasis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lt-LT" sz="2400" dirty="0">
                <a:latin typeface="Helvetica" pitchFamily="34" charset="0"/>
                <a:cs typeface="Helvetica" pitchFamily="34" charset="0"/>
              </a:rPr>
              <a:t>Teisinę pagalbą baudžiamosiose bylose teikiantis advokatas turi:</a:t>
            </a:r>
          </a:p>
          <a:p>
            <a:pPr marL="1028700" lvl="1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lt-LT" sz="2200" dirty="0">
                <a:latin typeface="Helvetica" pitchFamily="34" charset="0"/>
                <a:cs typeface="Helvetica" pitchFamily="34" charset="0"/>
              </a:rPr>
              <a:t>Išlaikyti specializacijos egzaminą (neskaitant advokatūros egzamino) arba</a:t>
            </a:r>
          </a:p>
          <a:p>
            <a:pPr marL="1028700" lvl="1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lt-LT" sz="2200" dirty="0">
                <a:latin typeface="Helvetica" pitchFamily="34" charset="0"/>
                <a:cs typeface="Helvetica" pitchFamily="34" charset="0"/>
              </a:rPr>
              <a:t>baigti specializuotus baudžiamosios teisės kursus arba</a:t>
            </a:r>
          </a:p>
          <a:p>
            <a:pPr marL="1028700" lvl="1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lt-LT" sz="2200" dirty="0">
                <a:latin typeface="Helvetica" pitchFamily="34" charset="0"/>
                <a:cs typeface="Helvetica" pitchFamily="34" charset="0"/>
              </a:rPr>
              <a:t>turėti patirties baudžiamosiose bylose (pvz. </a:t>
            </a:r>
            <a:r>
              <a:rPr lang="en-GB" sz="2200" dirty="0">
                <a:latin typeface="Helvetica" pitchFamily="34" charset="0"/>
                <a:cs typeface="Helvetica" pitchFamily="34" charset="0"/>
              </a:rPr>
              <a:t>5 </a:t>
            </a:r>
            <a:r>
              <a:rPr lang="en-GB" sz="2200" dirty="0" err="1">
                <a:latin typeface="Helvetica" pitchFamily="34" charset="0"/>
                <a:cs typeface="Helvetica" pitchFamily="34" charset="0"/>
              </a:rPr>
              <a:t>bylos</a:t>
            </a:r>
            <a:r>
              <a:rPr lang="en-GB" sz="2200" dirty="0">
                <a:latin typeface="Helvetica" pitchFamily="34" charset="0"/>
                <a:cs typeface="Helvetica" pitchFamily="34" charset="0"/>
              </a:rPr>
              <a:t>)</a:t>
            </a:r>
            <a:r>
              <a:rPr lang="lt-LT" sz="2200" dirty="0">
                <a:latin typeface="Helvetica" pitchFamily="34" charset="0"/>
                <a:cs typeface="Helvetica" pitchFamily="34" charset="0"/>
              </a:rPr>
              <a:t>.</a:t>
            </a:r>
          </a:p>
          <a:p>
            <a:pPr marL="1028700" lvl="1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lt-LT" sz="2200" dirty="0">
                <a:latin typeface="Helvetica" pitchFamily="34" charset="0"/>
                <a:cs typeface="Helvetica" pitchFamily="34" charset="0"/>
              </a:rPr>
              <a:t>Ir surinkti kvalifikacinius balus dalyvaudamas seminaruose.</a:t>
            </a:r>
          </a:p>
          <a:p>
            <a:pPr lvl="1"/>
            <a:endParaRPr lang="lt-LT" dirty="0">
              <a:latin typeface="Helvetica" pitchFamily="34" charset="0"/>
              <a:cs typeface="Helvetica" pitchFamily="34" charset="0"/>
            </a:endParaRPr>
          </a:p>
          <a:p>
            <a:pPr marL="571500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lt-LT" sz="2400" dirty="0">
                <a:latin typeface="Helvetica" pitchFamily="34" charset="0"/>
                <a:cs typeface="Helvetica" pitchFamily="34" charset="0"/>
              </a:rPr>
              <a:t>Reikalavimai neturėtų diskriminuoti jaunų, pradedančiųjų advokatų.</a:t>
            </a:r>
          </a:p>
        </p:txBody>
      </p:sp>
      <p:sp>
        <p:nvSpPr>
          <p:cNvPr id="4" name="Statusis trikampis 4">
            <a:extLst>
              <a:ext uri="{FF2B5EF4-FFF2-40B4-BE49-F238E27FC236}">
                <a16:creationId xmlns:a16="http://schemas.microsoft.com/office/drawing/2014/main" id="{948055F2-4AD7-46F9-93E1-3F77E4385550}"/>
              </a:ext>
            </a:extLst>
          </p:cNvPr>
          <p:cNvSpPr/>
          <p:nvPr/>
        </p:nvSpPr>
        <p:spPr>
          <a:xfrm flipH="1">
            <a:off x="11025528" y="5729510"/>
            <a:ext cx="869603" cy="846369"/>
          </a:xfrm>
          <a:prstGeom prst="rtTriangle">
            <a:avLst/>
          </a:prstGeom>
          <a:solidFill>
            <a:srgbClr val="FF60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err="1">
                <a:latin typeface="Helvetica" pitchFamily="34" charset="0"/>
                <a:cs typeface="Helvetica" pitchFamily="34" charset="0"/>
              </a:rPr>
              <a:t>Kokie</a:t>
            </a:r>
            <a:r>
              <a:rPr lang="en-GB" sz="3200" dirty="0">
                <a:latin typeface="Helvetica" pitchFamily="34" charset="0"/>
                <a:cs typeface="Helvetica" pitchFamily="34" charset="0"/>
              </a:rPr>
              <a:t> </a:t>
            </a:r>
            <a:r>
              <a:rPr lang="en-GB" sz="3200" dirty="0" err="1">
                <a:latin typeface="Helvetica" pitchFamily="34" charset="0"/>
                <a:cs typeface="Helvetica" pitchFamily="34" charset="0"/>
              </a:rPr>
              <a:t>yra</a:t>
            </a:r>
            <a:r>
              <a:rPr lang="en-GB" sz="3200" dirty="0">
                <a:latin typeface="Helvetica" pitchFamily="34" charset="0"/>
                <a:cs typeface="Helvetica" pitchFamily="34" charset="0"/>
              </a:rPr>
              <a:t> </a:t>
            </a:r>
            <a:r>
              <a:rPr lang="lt-LT" sz="3200" dirty="0">
                <a:latin typeface="Helvetica" pitchFamily="34" charset="0"/>
                <a:cs typeface="Helvetica" pitchFamily="34" charset="0"/>
              </a:rPr>
              <a:t>TP gavėjų lūkesčiai</a:t>
            </a:r>
            <a:r>
              <a:rPr lang="en-GB" sz="3200" dirty="0">
                <a:latin typeface="Helvetica" pitchFamily="34" charset="0"/>
                <a:cs typeface="Helvetica" pitchFamily="34" charset="0"/>
              </a:rPr>
              <a:t>?</a:t>
            </a:r>
            <a:endParaRPr lang="lt-LT" sz="32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71500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lt-LT" sz="2400" dirty="0">
                <a:latin typeface="Helvetica" pitchFamily="34" charset="0"/>
                <a:cs typeface="Helvetica" pitchFamily="34" charset="0"/>
              </a:rPr>
              <a:t>TP gavėjai kokybę vertina pagal emocinę patirtį, neprofesionaliai.</a:t>
            </a:r>
          </a:p>
          <a:p>
            <a:pPr marL="1028700" lvl="1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lt-LT" sz="2000" dirty="0">
                <a:latin typeface="Helvetica" pitchFamily="34" charset="0"/>
                <a:cs typeface="Helvetica" pitchFamily="34" charset="0"/>
              </a:rPr>
              <a:t>Tikisi pagarbaus bendravimo, atidumo bylos medžiagai, susitikimų </a:t>
            </a:r>
            <a:r>
              <a:rPr lang="en-GB" sz="2000" dirty="0" err="1">
                <a:latin typeface="Helvetica" pitchFamily="34" charset="0"/>
                <a:cs typeface="Helvetica" pitchFamily="34" charset="0"/>
              </a:rPr>
              <a:t>su</a:t>
            </a:r>
            <a:r>
              <a:rPr lang="en-GB" sz="2000" dirty="0">
                <a:latin typeface="Helvetica" pitchFamily="34" charset="0"/>
                <a:cs typeface="Helvetica" pitchFamily="34" charset="0"/>
              </a:rPr>
              <a:t> </a:t>
            </a:r>
            <a:r>
              <a:rPr lang="en-GB" sz="2000" dirty="0" err="1">
                <a:latin typeface="Helvetica" pitchFamily="34" charset="0"/>
                <a:cs typeface="Helvetica" pitchFamily="34" charset="0"/>
              </a:rPr>
              <a:t>advokatu</a:t>
            </a:r>
            <a:r>
              <a:rPr lang="en-GB" sz="2000" dirty="0">
                <a:latin typeface="Helvetica" pitchFamily="34" charset="0"/>
                <a:cs typeface="Helvetica" pitchFamily="34" charset="0"/>
              </a:rPr>
              <a:t> </a:t>
            </a:r>
            <a:r>
              <a:rPr lang="en-GB" sz="2000" dirty="0" err="1">
                <a:latin typeface="Helvetica" pitchFamily="34" charset="0"/>
                <a:cs typeface="Helvetica" pitchFamily="34" charset="0"/>
              </a:rPr>
              <a:t>pasikalb</a:t>
            </a:r>
            <a:r>
              <a:rPr lang="lt-LT" sz="2000" dirty="0" err="1">
                <a:latin typeface="Helvetica" pitchFamily="34" charset="0"/>
                <a:cs typeface="Helvetica" pitchFamily="34" charset="0"/>
              </a:rPr>
              <a:t>ėti</a:t>
            </a:r>
            <a:r>
              <a:rPr lang="lt-LT" sz="2000" dirty="0">
                <a:latin typeface="Helvetica" pitchFamily="34" charset="0"/>
                <a:cs typeface="Helvetica" pitchFamily="34" charset="0"/>
              </a:rPr>
              <a:t> apie proceso eigą.</a:t>
            </a:r>
          </a:p>
          <a:p>
            <a:pPr marL="1028700" lvl="1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lt-LT" sz="2000" dirty="0">
                <a:latin typeface="Helvetica" pitchFamily="34" charset="0"/>
                <a:cs typeface="Helvetica" pitchFamily="34" charset="0"/>
              </a:rPr>
              <a:t>Nusivilia pasyvumu, atstovavimo kokybe (</a:t>
            </a:r>
            <a:r>
              <a:rPr lang="en-GB" sz="2000" dirty="0" err="1">
                <a:latin typeface="Helvetica" pitchFamily="34" charset="0"/>
                <a:cs typeface="Helvetica" pitchFamily="34" charset="0"/>
              </a:rPr>
              <a:t>jei</a:t>
            </a:r>
            <a:r>
              <a:rPr lang="en-GB" sz="2000" dirty="0">
                <a:latin typeface="Helvetica" pitchFamily="34" charset="0"/>
                <a:cs typeface="Helvetica" pitchFamily="34" charset="0"/>
              </a:rPr>
              <a:t> </a:t>
            </a:r>
            <a:r>
              <a:rPr lang="en-GB" sz="2000" dirty="0" err="1">
                <a:latin typeface="Helvetica" pitchFamily="34" charset="0"/>
                <a:cs typeface="Helvetica" pitchFamily="34" charset="0"/>
              </a:rPr>
              <a:t>advokatas</a:t>
            </a:r>
            <a:r>
              <a:rPr lang="en-GB" sz="2000" dirty="0">
                <a:latin typeface="Helvetica" pitchFamily="34" charset="0"/>
                <a:cs typeface="Helvetica" pitchFamily="34" charset="0"/>
              </a:rPr>
              <a:t> </a:t>
            </a:r>
            <a:r>
              <a:rPr lang="lt-LT" sz="2000" dirty="0">
                <a:latin typeface="Helvetica" pitchFamily="34" charset="0"/>
                <a:cs typeface="Helvetica" pitchFamily="34" charset="0"/>
              </a:rPr>
              <a:t>nededa pastangų įrodymų surinkimui, nekelia klausimų posėdžio metu,</a:t>
            </a:r>
            <a:r>
              <a:rPr lang="en-GB" sz="2000" dirty="0">
                <a:latin typeface="Helvetica" pitchFamily="34" charset="0"/>
                <a:cs typeface="Helvetica" pitchFamily="34" charset="0"/>
              </a:rPr>
              <a:t> </a:t>
            </a:r>
            <a:r>
              <a:rPr lang="lt-LT" sz="2000" dirty="0">
                <a:latin typeface="Helvetica" pitchFamily="34" charset="0"/>
                <a:cs typeface="Helvetica" pitchFamily="34" charset="0"/>
              </a:rPr>
              <a:t>neinformuoja apie bylos eigą, dirba atmestinai, formaliai).</a:t>
            </a:r>
          </a:p>
          <a:p>
            <a:pPr marL="1028700" lvl="1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lt-LT" sz="2000" dirty="0">
                <a:latin typeface="Helvetica" pitchFamily="34" charset="0"/>
                <a:cs typeface="Helvetica" pitchFamily="34" charset="0"/>
              </a:rPr>
              <a:t>Rečiau buvo paminėta dokumentų kokybė ir bylos baigties sėkmė.</a:t>
            </a:r>
          </a:p>
          <a:p>
            <a:pPr marL="571500" indent="-571500">
              <a:lnSpc>
                <a:spcPct val="120000"/>
              </a:lnSpc>
              <a:buClr>
                <a:srgbClr val="FF6013"/>
              </a:buClr>
              <a:buSzPct val="75000"/>
              <a:buNone/>
            </a:pPr>
            <a:endParaRPr lang="lt-LT" sz="18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" name="Statusis trikampis 4">
            <a:extLst>
              <a:ext uri="{FF2B5EF4-FFF2-40B4-BE49-F238E27FC236}">
                <a16:creationId xmlns:a16="http://schemas.microsoft.com/office/drawing/2014/main" id="{948055F2-4AD7-46F9-93E1-3F77E4385550}"/>
              </a:ext>
            </a:extLst>
          </p:cNvPr>
          <p:cNvSpPr/>
          <p:nvPr/>
        </p:nvSpPr>
        <p:spPr>
          <a:xfrm flipH="1">
            <a:off x="11025528" y="5729510"/>
            <a:ext cx="869603" cy="846369"/>
          </a:xfrm>
          <a:prstGeom prst="rtTriangle">
            <a:avLst/>
          </a:prstGeom>
          <a:solidFill>
            <a:srgbClr val="FF60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200" dirty="0">
                <a:latin typeface="Helvetica" pitchFamily="34" charset="0"/>
                <a:cs typeface="Helvetica" pitchFamily="34" charset="0"/>
              </a:rPr>
              <a:t>Specializacija ir tęstinis mokymasis</a:t>
            </a:r>
            <a:r>
              <a:rPr lang="en-GB" sz="3200" dirty="0">
                <a:latin typeface="Helvetica" pitchFamily="34" charset="0"/>
                <a:cs typeface="Helvetica" pitchFamily="34" charset="0"/>
              </a:rPr>
              <a:t>. </a:t>
            </a:r>
            <a:br>
              <a:rPr lang="lt-LT" sz="3200" dirty="0">
                <a:latin typeface="Helvetica" pitchFamily="34" charset="0"/>
                <a:cs typeface="Helvetica" pitchFamily="34" charset="0"/>
              </a:rPr>
            </a:br>
            <a:r>
              <a:rPr lang="lt-LT" sz="3200" i="1" dirty="0">
                <a:latin typeface="Helvetica" pitchFamily="34" charset="0"/>
                <a:cs typeface="Helvetica" pitchFamily="34" charset="0"/>
              </a:rPr>
              <a:t>Įrankio vertinimas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71500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lt-LT" dirty="0" err="1">
                <a:latin typeface="Helvetica" pitchFamily="34" charset="0"/>
                <a:cs typeface="Helvetica" pitchFamily="34" charset="0"/>
              </a:rPr>
              <a:t>Ex</a:t>
            </a:r>
            <a:r>
              <a:rPr lang="lt-LT" dirty="0">
                <a:latin typeface="Helvetica" pitchFamily="34" charset="0"/>
                <a:cs typeface="Helvetica" pitchFamily="34" charset="0"/>
              </a:rPr>
              <a:t> </a:t>
            </a:r>
            <a:r>
              <a:rPr lang="lt-LT" dirty="0" err="1">
                <a:latin typeface="Helvetica" pitchFamily="34" charset="0"/>
                <a:cs typeface="Helvetica" pitchFamily="34" charset="0"/>
              </a:rPr>
              <a:t>post</a:t>
            </a:r>
            <a:r>
              <a:rPr lang="lt-LT" dirty="0">
                <a:latin typeface="Helvetica" pitchFamily="34" charset="0"/>
                <a:cs typeface="Helvetica" pitchFamily="34" charset="0"/>
              </a:rPr>
              <a:t> advokatų veiklos patikra yra brangi (auditas)</a:t>
            </a:r>
          </a:p>
          <a:p>
            <a:pPr marL="571500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lt-LT" dirty="0" err="1">
                <a:latin typeface="Helvetica" pitchFamily="34" charset="0"/>
                <a:cs typeface="Helvetica" pitchFamily="34" charset="0"/>
              </a:rPr>
              <a:t>Ex</a:t>
            </a:r>
            <a:r>
              <a:rPr lang="lt-LT" dirty="0">
                <a:latin typeface="Helvetica" pitchFamily="34" charset="0"/>
                <a:cs typeface="Helvetica" pitchFamily="34" charset="0"/>
              </a:rPr>
              <a:t> </a:t>
            </a:r>
            <a:r>
              <a:rPr lang="lt-LT" dirty="0" err="1">
                <a:latin typeface="Helvetica" pitchFamily="34" charset="0"/>
                <a:cs typeface="Helvetica" pitchFamily="34" charset="0"/>
              </a:rPr>
              <a:t>ante</a:t>
            </a:r>
            <a:r>
              <a:rPr lang="lt-LT" dirty="0">
                <a:latin typeface="Helvetica" pitchFamily="34" charset="0"/>
                <a:cs typeface="Helvetica" pitchFamily="34" charset="0"/>
              </a:rPr>
              <a:t> kokybę užtikrinančios priemonės yra pigesnės ir pakankamai patikimos.</a:t>
            </a:r>
          </a:p>
          <a:p>
            <a:pPr marL="571500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lt-LT" dirty="0">
                <a:latin typeface="Helvetica" pitchFamily="34" charset="0"/>
                <a:cs typeface="Helvetica" pitchFamily="34" charset="0"/>
              </a:rPr>
              <a:t>Ypač svarbu, jeigu nuo studijų ir advokatūros egzamino praėjo daug laiko, advokatas nedirbo toje srityje, atitolo nuo praktikos.</a:t>
            </a:r>
          </a:p>
          <a:p>
            <a:pPr marL="571500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lt-LT" dirty="0">
                <a:latin typeface="Helvetica" pitchFamily="34" charset="0"/>
                <a:cs typeface="Helvetica" pitchFamily="34" charset="0"/>
              </a:rPr>
              <a:t>Papildomi reikalavimai teikėjams apriboja asmenų galimybes laisvai pasirinkti advokatą. Mažuose miestuose praktikuoja </a:t>
            </a:r>
            <a:r>
              <a:rPr lang="lt-LT" dirty="0" err="1">
                <a:latin typeface="Helvetica" pitchFamily="34" charset="0"/>
                <a:cs typeface="Helvetica" pitchFamily="34" charset="0"/>
              </a:rPr>
              <a:t>generalistai</a:t>
            </a:r>
            <a:r>
              <a:rPr lang="lt-LT" dirty="0">
                <a:latin typeface="Helvetica" pitchFamily="34" charset="0"/>
                <a:cs typeface="Helvetica" pitchFamily="34" charset="0"/>
              </a:rPr>
              <a:t>, gali apskritai nebūti tinkamos specializacijos atstovo.</a:t>
            </a:r>
          </a:p>
          <a:p>
            <a:pPr marL="571500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lt-LT" dirty="0">
                <a:latin typeface="Helvetica" pitchFamily="34" charset="0"/>
                <a:cs typeface="Helvetica" pitchFamily="34" charset="0"/>
              </a:rPr>
              <a:t>Reikalavimai siunčia žinutę, kad bendrasis advokatūros egzaminas nėra pakankamas.</a:t>
            </a:r>
          </a:p>
          <a:p>
            <a:pPr marL="571500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lt-LT" b="1" dirty="0">
                <a:latin typeface="Helvetica" pitchFamily="34" charset="0"/>
                <a:cs typeface="Helvetica" pitchFamily="34" charset="0"/>
              </a:rPr>
              <a:t>Rekomendacija</a:t>
            </a:r>
            <a:r>
              <a:rPr lang="lt-LT" dirty="0">
                <a:latin typeface="Helvetica" pitchFamily="34" charset="0"/>
                <a:cs typeface="Helvetica" pitchFamily="34" charset="0"/>
              </a:rPr>
              <a:t>:  taikoma tik administratoriaus atžvilgiu. Pats asmuo gali pasirinkti advokatą be apribojimų. Tęstinio mokymosi reikalavimas yra racionalus, taikomas visiems.</a:t>
            </a:r>
          </a:p>
        </p:txBody>
      </p:sp>
      <p:sp>
        <p:nvSpPr>
          <p:cNvPr id="4" name="Statusis trikampis 4">
            <a:extLst>
              <a:ext uri="{FF2B5EF4-FFF2-40B4-BE49-F238E27FC236}">
                <a16:creationId xmlns:a16="http://schemas.microsoft.com/office/drawing/2014/main" id="{948055F2-4AD7-46F9-93E1-3F77E4385550}"/>
              </a:ext>
            </a:extLst>
          </p:cNvPr>
          <p:cNvSpPr/>
          <p:nvPr/>
        </p:nvSpPr>
        <p:spPr>
          <a:xfrm flipH="1">
            <a:off x="11025528" y="5729510"/>
            <a:ext cx="869603" cy="846369"/>
          </a:xfrm>
          <a:prstGeom prst="rtTriangle">
            <a:avLst/>
          </a:prstGeom>
          <a:solidFill>
            <a:srgbClr val="FF60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200" dirty="0">
                <a:latin typeface="Helvetica" pitchFamily="34" charset="0"/>
                <a:cs typeface="Helvetica" pitchFamily="34" charset="0"/>
              </a:rPr>
              <a:t>Internetiniai mokymai advokatams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71500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lt-LT" dirty="0">
                <a:latin typeface="Helvetica" pitchFamily="34" charset="0"/>
                <a:cs typeface="Helvetica" pitchFamily="34" charset="0"/>
              </a:rPr>
              <a:t>Video paskaitos, skaitiniai, kursai ir užduotys.</a:t>
            </a:r>
          </a:p>
          <a:p>
            <a:pPr marL="1028700" lvl="1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lt-LT" dirty="0" err="1">
                <a:latin typeface="Helvetica" pitchFamily="34" charset="0"/>
                <a:cs typeface="Helvetica" pitchFamily="34" charset="0"/>
                <a:hlinkClick r:id="rId2"/>
              </a:rPr>
              <a:t>www.salduzlawyer.eu</a:t>
            </a:r>
            <a:endParaRPr lang="lt-LT" dirty="0">
              <a:latin typeface="Helvetica" pitchFamily="34" charset="0"/>
              <a:cs typeface="Helvetica" pitchFamily="34" charset="0"/>
            </a:endParaRPr>
          </a:p>
          <a:p>
            <a:pPr marL="1028700" lvl="1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lt-LT" dirty="0" err="1">
                <a:latin typeface="Helvetica" pitchFamily="34" charset="0"/>
                <a:cs typeface="Helvetica" pitchFamily="34" charset="0"/>
                <a:hlinkClick r:id="rId3"/>
              </a:rPr>
              <a:t>www.be-ribu.lt</a:t>
            </a:r>
            <a:endParaRPr lang="lt-LT" dirty="0">
              <a:latin typeface="Helvetica" pitchFamily="34" charset="0"/>
              <a:cs typeface="Helvetica" pitchFamily="34" charset="0"/>
            </a:endParaRPr>
          </a:p>
          <a:p>
            <a:pPr>
              <a:buNone/>
            </a:pPr>
            <a:endParaRPr lang="lt-LT" dirty="0">
              <a:latin typeface="Helvetica" pitchFamily="34" charset="0"/>
              <a:cs typeface="Helvetica" pitchFamily="34" charset="0"/>
            </a:endParaRPr>
          </a:p>
          <a:p>
            <a:pPr marL="571500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lt-LT" dirty="0">
                <a:latin typeface="Helvetica" pitchFamily="34" charset="0"/>
                <a:cs typeface="Helvetica" pitchFamily="34" charset="0"/>
              </a:rPr>
              <a:t>TP specifika universitete nedėstoma (biurokratinės procedūros, darbas su pažeidžiamomis grupėmis)</a:t>
            </a:r>
          </a:p>
          <a:p>
            <a:pPr marL="571500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lt-LT" dirty="0">
                <a:latin typeface="Helvetica" pitchFamily="34" charset="0"/>
                <a:cs typeface="Helvetica" pitchFamily="34" charset="0"/>
              </a:rPr>
              <a:t>Medžiaga panaudojama daug kartų, prieinama plačiam advokatų ratui jiems patogiu metu.</a:t>
            </a:r>
          </a:p>
          <a:p>
            <a:pPr marL="571500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lt-LT" dirty="0">
                <a:latin typeface="Helvetica" pitchFamily="34" charset="0"/>
                <a:cs typeface="Helvetica" pitchFamily="34" charset="0"/>
              </a:rPr>
              <a:t>Nėra galimybės užduoti klausimų lektoriui. </a:t>
            </a:r>
          </a:p>
          <a:p>
            <a:pPr marL="571500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lt-LT" dirty="0">
                <a:latin typeface="Helvetica" pitchFamily="34" charset="0"/>
                <a:cs typeface="Helvetica" pitchFamily="34" charset="0"/>
              </a:rPr>
              <a:t>Reikia patikrinti žinių įsisavinimą (testai modulių pabaigoje).</a:t>
            </a:r>
          </a:p>
        </p:txBody>
      </p:sp>
      <p:sp>
        <p:nvSpPr>
          <p:cNvPr id="4" name="Statusis trikampis 4">
            <a:extLst>
              <a:ext uri="{FF2B5EF4-FFF2-40B4-BE49-F238E27FC236}">
                <a16:creationId xmlns:a16="http://schemas.microsoft.com/office/drawing/2014/main" id="{948055F2-4AD7-46F9-93E1-3F77E4385550}"/>
              </a:ext>
            </a:extLst>
          </p:cNvPr>
          <p:cNvSpPr/>
          <p:nvPr/>
        </p:nvSpPr>
        <p:spPr>
          <a:xfrm flipH="1">
            <a:off x="11025528" y="5696852"/>
            <a:ext cx="869603" cy="846369"/>
          </a:xfrm>
          <a:prstGeom prst="rtTriangle">
            <a:avLst/>
          </a:prstGeom>
          <a:solidFill>
            <a:srgbClr val="FF60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200" dirty="0">
                <a:latin typeface="Helvetica" pitchFamily="34" charset="0"/>
                <a:cs typeface="Helvetica" pitchFamily="34" charset="0"/>
              </a:rPr>
              <a:t>Bendri advokatų ir kitų sistemos dalyvių mokymai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71500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lt-LT" dirty="0">
                <a:latin typeface="Helvetica" pitchFamily="34" charset="0"/>
                <a:cs typeface="Helvetica" pitchFamily="34" charset="0"/>
              </a:rPr>
              <a:t>Specializuota mokymų rūšis, skirta pagerinti sistemos dalyvių darbą padedant suprasti vieni kitų užduotis, veiklos specifiką ir kylančius iššūkius. </a:t>
            </a:r>
          </a:p>
          <a:p>
            <a:pPr marL="571500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lt-LT" dirty="0">
                <a:latin typeface="Helvetica" pitchFamily="34" charset="0"/>
                <a:cs typeface="Helvetica" pitchFamily="34" charset="0"/>
              </a:rPr>
              <a:t>Gali vykti tarp vienos grupės dalyvių (advokatų, teisėjų, teisėsaugos pareigūnų) arba tarp skirtingų grupių narių.</a:t>
            </a:r>
          </a:p>
          <a:p>
            <a:pPr marL="571500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lt-LT" dirty="0">
                <a:latin typeface="Helvetica" pitchFamily="34" charset="0"/>
                <a:cs typeface="Helvetica" pitchFamily="34" charset="0"/>
              </a:rPr>
              <a:t>Bendras supratimas gali užtikrinti sklandų teisinės pagalbos procedūrų laikymąsi, gauti atgalinį ryšį apie TP advokatų elgesį/atstovavimo kokybę/</a:t>
            </a:r>
            <a:r>
              <a:rPr lang="lt-LT" dirty="0" err="1">
                <a:latin typeface="Helvetica" pitchFamily="34" charset="0"/>
                <a:cs typeface="Helvetica" pitchFamily="34" charset="0"/>
              </a:rPr>
              <a:t>proaktyvumą</a:t>
            </a:r>
            <a:r>
              <a:rPr lang="lt-LT" dirty="0">
                <a:latin typeface="Helvetica" pitchFamily="34" charset="0"/>
                <a:cs typeface="Helvetica" pitchFamily="34" charset="0"/>
              </a:rPr>
              <a:t>.</a:t>
            </a:r>
          </a:p>
          <a:p>
            <a:pPr marL="571500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lt-LT" dirty="0">
                <a:latin typeface="Helvetica" pitchFamily="34" charset="0"/>
                <a:cs typeface="Helvetica" pitchFamily="34" charset="0"/>
              </a:rPr>
              <a:t>Gali sukurti nepageidaujamą familiarumą tarp advokatų/teisėjų/prokurorų. TP gavėjų akyse tai vertinama kaip nusistatymas prieš juos.</a:t>
            </a:r>
          </a:p>
          <a:p>
            <a:pPr>
              <a:buNone/>
            </a:pPr>
            <a:endParaRPr lang="lt-LT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" name="Statusis trikampis 4">
            <a:extLst>
              <a:ext uri="{FF2B5EF4-FFF2-40B4-BE49-F238E27FC236}">
                <a16:creationId xmlns:a16="http://schemas.microsoft.com/office/drawing/2014/main" id="{948055F2-4AD7-46F9-93E1-3F77E4385550}"/>
              </a:ext>
            </a:extLst>
          </p:cNvPr>
          <p:cNvSpPr/>
          <p:nvPr/>
        </p:nvSpPr>
        <p:spPr>
          <a:xfrm flipH="1">
            <a:off x="11025528" y="5729510"/>
            <a:ext cx="869603" cy="846369"/>
          </a:xfrm>
          <a:prstGeom prst="rtTriangle">
            <a:avLst/>
          </a:prstGeom>
          <a:solidFill>
            <a:srgbClr val="FF60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200" dirty="0">
                <a:latin typeface="Helvetica" pitchFamily="34" charset="0"/>
                <a:cs typeface="Helvetica" pitchFamily="34" charset="0"/>
              </a:rPr>
              <a:t>T</a:t>
            </a:r>
            <a:r>
              <a:rPr lang="en-GB" sz="3200" dirty="0" err="1">
                <a:latin typeface="Helvetica" pitchFamily="34" charset="0"/>
                <a:cs typeface="Helvetica" pitchFamily="34" charset="0"/>
              </a:rPr>
              <a:t>arpinstituciniai</a:t>
            </a:r>
            <a:r>
              <a:rPr lang="en-GB" sz="3200" dirty="0">
                <a:latin typeface="Helvetica" pitchFamily="34" charset="0"/>
                <a:cs typeface="Helvetica" pitchFamily="34" charset="0"/>
              </a:rPr>
              <a:t> </a:t>
            </a:r>
            <a:r>
              <a:rPr lang="lt-LT" sz="3200" dirty="0">
                <a:latin typeface="Helvetica" pitchFamily="34" charset="0"/>
                <a:cs typeface="Helvetica" pitchFamily="34" charset="0"/>
              </a:rPr>
              <a:t>pasitarimai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lt-LT" dirty="0">
                <a:latin typeface="Helvetica" pitchFamily="34" charset="0"/>
                <a:cs typeface="Helvetica" pitchFamily="34" charset="0"/>
              </a:rPr>
              <a:t>Taryba, kurią sudaro suinteresuotų grupių atstovai. </a:t>
            </a:r>
          </a:p>
          <a:p>
            <a:pPr marL="571500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lt-LT" dirty="0">
                <a:latin typeface="Helvetica" pitchFamily="34" charset="0"/>
                <a:cs typeface="Helvetica" pitchFamily="34" charset="0"/>
              </a:rPr>
              <a:t>Tikslas  - gerinti bendradarbiavimą ir komunikaciją tarp suinteresuotų grupių.</a:t>
            </a:r>
          </a:p>
          <a:p>
            <a:pPr marL="571500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lt-LT" dirty="0">
                <a:latin typeface="Helvetica" pitchFamily="34" charset="0"/>
                <a:cs typeface="Helvetica" pitchFamily="34" charset="0"/>
              </a:rPr>
              <a:t>Gali būti įtraukiami ir mokslo atstovai.</a:t>
            </a:r>
          </a:p>
        </p:txBody>
      </p:sp>
      <p:sp>
        <p:nvSpPr>
          <p:cNvPr id="4" name="Statusis trikampis 4">
            <a:extLst>
              <a:ext uri="{FF2B5EF4-FFF2-40B4-BE49-F238E27FC236}">
                <a16:creationId xmlns:a16="http://schemas.microsoft.com/office/drawing/2014/main" id="{948055F2-4AD7-46F9-93E1-3F77E4385550}"/>
              </a:ext>
            </a:extLst>
          </p:cNvPr>
          <p:cNvSpPr/>
          <p:nvPr/>
        </p:nvSpPr>
        <p:spPr>
          <a:xfrm flipH="1">
            <a:off x="11025528" y="5729510"/>
            <a:ext cx="869603" cy="846369"/>
          </a:xfrm>
          <a:prstGeom prst="rtTriangle">
            <a:avLst/>
          </a:prstGeom>
          <a:solidFill>
            <a:srgbClr val="FF60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latin typeface="Helvetica" pitchFamily="34" charset="0"/>
                <a:cs typeface="Helvetica" pitchFamily="34" charset="0"/>
              </a:rPr>
              <a:t>U</a:t>
            </a:r>
            <a:r>
              <a:rPr lang="lt-LT" sz="3200" dirty="0" err="1">
                <a:latin typeface="Helvetica" pitchFamily="34" charset="0"/>
                <a:cs typeface="Helvetica" pitchFamily="34" charset="0"/>
              </a:rPr>
              <a:t>žduotis</a:t>
            </a:r>
            <a:r>
              <a:rPr lang="lt-LT" sz="3200" dirty="0">
                <a:latin typeface="Helvetica" pitchFamily="34" charset="0"/>
                <a:cs typeface="Helvetica" pitchFamily="34" charset="0"/>
              </a:rPr>
              <a:t> darbo grupėse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lt-LT" sz="2400" dirty="0">
                <a:latin typeface="Helvetica" pitchFamily="34" charset="0"/>
                <a:cs typeface="Helvetica" pitchFamily="34" charset="0"/>
              </a:rPr>
              <a:t>Kuris instrumentas sukurtų didžiausią naudą Lietuvos TP sistemai?</a:t>
            </a:r>
          </a:p>
          <a:p>
            <a:pPr marL="571500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lt-LT" sz="2400" dirty="0">
                <a:latin typeface="Helvetica" pitchFamily="34" charset="0"/>
                <a:cs typeface="Helvetica" pitchFamily="34" charset="0"/>
              </a:rPr>
              <a:t>Pritaikykite jį Lietuvos specifikai.</a:t>
            </a:r>
          </a:p>
          <a:p>
            <a:pPr marL="571500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lt-LT" sz="2400" dirty="0">
                <a:latin typeface="Helvetica" pitchFamily="34" charset="0"/>
                <a:cs typeface="Helvetica" pitchFamily="34" charset="0"/>
              </a:rPr>
              <a:t>Nustatykite įgyvendinimo žingsnius.</a:t>
            </a:r>
          </a:p>
        </p:txBody>
      </p:sp>
      <p:sp>
        <p:nvSpPr>
          <p:cNvPr id="4" name="Statusis trikampis 4">
            <a:extLst>
              <a:ext uri="{FF2B5EF4-FFF2-40B4-BE49-F238E27FC236}">
                <a16:creationId xmlns:a16="http://schemas.microsoft.com/office/drawing/2014/main" id="{948055F2-4AD7-46F9-93E1-3F77E4385550}"/>
              </a:ext>
            </a:extLst>
          </p:cNvPr>
          <p:cNvSpPr/>
          <p:nvPr/>
        </p:nvSpPr>
        <p:spPr>
          <a:xfrm flipH="1">
            <a:off x="11025528" y="5729510"/>
            <a:ext cx="869603" cy="846369"/>
          </a:xfrm>
          <a:prstGeom prst="rtTriangle">
            <a:avLst/>
          </a:prstGeom>
          <a:solidFill>
            <a:srgbClr val="FF60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err="1">
                <a:latin typeface="Helvetica" pitchFamily="34" charset="0"/>
                <a:cs typeface="Helvetica" pitchFamily="34" charset="0"/>
              </a:rPr>
              <a:t>Kokie</a:t>
            </a:r>
            <a:r>
              <a:rPr lang="en-GB" sz="3200" dirty="0">
                <a:latin typeface="Helvetica" pitchFamily="34" charset="0"/>
                <a:cs typeface="Helvetica" pitchFamily="34" charset="0"/>
              </a:rPr>
              <a:t> </a:t>
            </a:r>
            <a:r>
              <a:rPr lang="en-GB" sz="3200" dirty="0" err="1">
                <a:latin typeface="Helvetica" pitchFamily="34" charset="0"/>
                <a:cs typeface="Helvetica" pitchFamily="34" charset="0"/>
              </a:rPr>
              <a:t>yra</a:t>
            </a:r>
            <a:r>
              <a:rPr lang="en-GB" sz="3200" dirty="0">
                <a:latin typeface="Helvetica" pitchFamily="34" charset="0"/>
                <a:cs typeface="Helvetica" pitchFamily="34" charset="0"/>
              </a:rPr>
              <a:t> k</a:t>
            </a:r>
            <a:r>
              <a:rPr lang="lt-LT" sz="3200" dirty="0" err="1">
                <a:latin typeface="Helvetica" pitchFamily="34" charset="0"/>
                <a:cs typeface="Helvetica" pitchFamily="34" charset="0"/>
              </a:rPr>
              <a:t>itų</a:t>
            </a:r>
            <a:r>
              <a:rPr lang="lt-LT" sz="3200" dirty="0">
                <a:latin typeface="Helvetica" pitchFamily="34" charset="0"/>
                <a:cs typeface="Helvetica" pitchFamily="34" charset="0"/>
              </a:rPr>
              <a:t> TP </a:t>
            </a:r>
            <a:r>
              <a:rPr lang="en-GB" sz="3200" dirty="0" err="1">
                <a:latin typeface="Helvetica" pitchFamily="34" charset="0"/>
                <a:cs typeface="Helvetica" pitchFamily="34" charset="0"/>
              </a:rPr>
              <a:t>dalyvi</a:t>
            </a:r>
            <a:r>
              <a:rPr lang="lt-LT" sz="3200" dirty="0">
                <a:latin typeface="Helvetica" pitchFamily="34" charset="0"/>
                <a:cs typeface="Helvetica" pitchFamily="34" charset="0"/>
              </a:rPr>
              <a:t>ų lūkesčiai</a:t>
            </a:r>
            <a:r>
              <a:rPr lang="en-GB" sz="3200" dirty="0">
                <a:latin typeface="Helvetica" pitchFamily="34" charset="0"/>
                <a:cs typeface="Helvetica" pitchFamily="34" charset="0"/>
              </a:rPr>
              <a:t>?</a:t>
            </a:r>
            <a:endParaRPr lang="lt-LT" sz="32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67" y="1379058"/>
            <a:ext cx="10515600" cy="4351338"/>
          </a:xfrm>
        </p:spPr>
        <p:txBody>
          <a:bodyPr>
            <a:noAutofit/>
          </a:bodyPr>
          <a:lstStyle/>
          <a:p>
            <a:pPr marL="571500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lt-LT" sz="2000" dirty="0">
                <a:latin typeface="Helvetica" pitchFamily="34" charset="0"/>
                <a:cs typeface="Helvetica" pitchFamily="34" charset="0"/>
              </a:rPr>
              <a:t>Teisėjai, prokurorai, tyrėjai tikisi:</a:t>
            </a:r>
          </a:p>
          <a:p>
            <a:pPr marL="1028700" lvl="1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lt-LT" sz="1800" dirty="0">
                <a:latin typeface="Helvetica" pitchFamily="34" charset="0"/>
                <a:cs typeface="Helvetica" pitchFamily="34" charset="0"/>
              </a:rPr>
              <a:t>aukštos kvalifikacijos, teigiamų asmeninių savybių, nekenkti proceso eigai</a:t>
            </a:r>
            <a:r>
              <a:rPr lang="en-GB" sz="1800" dirty="0">
                <a:latin typeface="Helvetica" pitchFamily="34" charset="0"/>
                <a:cs typeface="Helvetica" pitchFamily="34" charset="0"/>
              </a:rPr>
              <a:t> (bet</a:t>
            </a:r>
            <a:r>
              <a:rPr lang="lt-LT" sz="1800" dirty="0">
                <a:latin typeface="Helvetica" pitchFamily="34" charset="0"/>
                <a:cs typeface="Helvetica" pitchFamily="34" charset="0"/>
              </a:rPr>
              <a:t> konstruktyviai užtikrinti atstovaujamojo teises</a:t>
            </a:r>
            <a:r>
              <a:rPr lang="en-GB" sz="1800" dirty="0">
                <a:latin typeface="Helvetica" pitchFamily="34" charset="0"/>
                <a:cs typeface="Helvetica" pitchFamily="34" charset="0"/>
              </a:rPr>
              <a:t>),</a:t>
            </a:r>
            <a:r>
              <a:rPr lang="lt-LT" sz="1800" dirty="0">
                <a:latin typeface="Helvetica" pitchFamily="34" charset="0"/>
                <a:cs typeface="Helvetica" pitchFamily="34" charset="0"/>
              </a:rPr>
              <a:t> būti lengvai</a:t>
            </a:r>
            <a:r>
              <a:rPr lang="en-GB" sz="1800" dirty="0">
                <a:latin typeface="Helvetica" pitchFamily="34" charset="0"/>
                <a:cs typeface="Helvetica" pitchFamily="34" charset="0"/>
              </a:rPr>
              <a:t> </a:t>
            </a:r>
            <a:r>
              <a:rPr lang="en-GB" sz="1800" dirty="0" err="1">
                <a:latin typeface="Helvetica" pitchFamily="34" charset="0"/>
                <a:cs typeface="Helvetica" pitchFamily="34" charset="0"/>
              </a:rPr>
              <a:t>ir</a:t>
            </a:r>
            <a:r>
              <a:rPr lang="en-GB" sz="1800" dirty="0">
                <a:latin typeface="Helvetica" pitchFamily="34" charset="0"/>
                <a:cs typeface="Helvetica" pitchFamily="34" charset="0"/>
              </a:rPr>
              <a:t> </a:t>
            </a:r>
            <a:r>
              <a:rPr lang="en-GB" sz="1800" dirty="0" err="1">
                <a:latin typeface="Helvetica" pitchFamily="34" charset="0"/>
                <a:cs typeface="Helvetica" pitchFamily="34" charset="0"/>
              </a:rPr>
              <a:t>greitai</a:t>
            </a:r>
            <a:r>
              <a:rPr lang="en-GB" sz="1800" dirty="0">
                <a:latin typeface="Helvetica" pitchFamily="34" charset="0"/>
                <a:cs typeface="Helvetica" pitchFamily="34" charset="0"/>
              </a:rPr>
              <a:t> </a:t>
            </a:r>
            <a:r>
              <a:rPr lang="en-GB" sz="1800" dirty="0" err="1">
                <a:latin typeface="Helvetica" pitchFamily="34" charset="0"/>
                <a:cs typeface="Helvetica" pitchFamily="34" charset="0"/>
              </a:rPr>
              <a:t>pasiekiamu</a:t>
            </a:r>
            <a:r>
              <a:rPr lang="en-GB" sz="1800" dirty="0">
                <a:latin typeface="Helvetica" pitchFamily="34" charset="0"/>
                <a:cs typeface="Helvetica" pitchFamily="34" charset="0"/>
              </a:rPr>
              <a:t>.</a:t>
            </a:r>
            <a:endParaRPr lang="lt-LT" sz="1800" dirty="0">
              <a:latin typeface="Helvetica" pitchFamily="34" charset="0"/>
              <a:cs typeface="Helvetica" pitchFamily="34" charset="0"/>
            </a:endParaRPr>
          </a:p>
          <a:p>
            <a:pPr marL="571500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lt-LT" sz="2000" dirty="0">
                <a:latin typeface="Helvetica" pitchFamily="34" charset="0"/>
                <a:cs typeface="Helvetica" pitchFamily="34" charset="0"/>
              </a:rPr>
              <a:t>Iš esmės </a:t>
            </a:r>
            <a:r>
              <a:rPr lang="en-GB" sz="2000" dirty="0" err="1">
                <a:latin typeface="Helvetica" pitchFamily="34" charset="0"/>
                <a:cs typeface="Helvetica" pitchFamily="34" charset="0"/>
              </a:rPr>
              <a:t>teisin</a:t>
            </a:r>
            <a:r>
              <a:rPr lang="lt-LT" sz="2000" dirty="0">
                <a:latin typeface="Helvetica" pitchFamily="34" charset="0"/>
                <a:cs typeface="Helvetica" pitchFamily="34" charset="0"/>
              </a:rPr>
              <a:t>ės pagalbos sistemą vertina teigiamai:</a:t>
            </a:r>
            <a:endParaRPr lang="en-GB" sz="2000" dirty="0">
              <a:latin typeface="Helvetica" pitchFamily="34" charset="0"/>
              <a:cs typeface="Helvetica" pitchFamily="34" charset="0"/>
            </a:endParaRPr>
          </a:p>
          <a:p>
            <a:pPr marL="1028700" lvl="1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lt-LT" sz="1800" dirty="0">
                <a:latin typeface="Helvetica" pitchFamily="34" charset="0"/>
                <a:cs typeface="Helvetica" pitchFamily="34" charset="0"/>
              </a:rPr>
              <a:t>Advokatų kompetencija gera, bet trūksta motyvacijos, mažiau aktyviai naudojasi procesinėmis teisėmis lyginant su privačiais advokatais.</a:t>
            </a:r>
            <a:endParaRPr lang="en-GB" sz="1800" dirty="0">
              <a:latin typeface="Helvetica" pitchFamily="34" charset="0"/>
              <a:cs typeface="Helvetica" pitchFamily="34" charset="0"/>
            </a:endParaRPr>
          </a:p>
          <a:p>
            <a:pPr marL="1028700" lvl="1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en-GB" sz="1800" dirty="0" err="1">
                <a:latin typeface="Helvetica" pitchFamily="34" charset="0"/>
                <a:cs typeface="Helvetica" pitchFamily="34" charset="0"/>
              </a:rPr>
              <a:t>Sistema</a:t>
            </a:r>
            <a:r>
              <a:rPr lang="en-GB" sz="1800" dirty="0">
                <a:latin typeface="Helvetica" pitchFamily="34" charset="0"/>
                <a:cs typeface="Helvetica" pitchFamily="34" charset="0"/>
              </a:rPr>
              <a:t> </a:t>
            </a:r>
            <a:r>
              <a:rPr lang="en-GB" sz="1800" dirty="0" err="1">
                <a:latin typeface="Helvetica" pitchFamily="34" charset="0"/>
                <a:cs typeface="Helvetica" pitchFamily="34" charset="0"/>
              </a:rPr>
              <a:t>nesukuria</a:t>
            </a:r>
            <a:r>
              <a:rPr lang="en-GB" sz="1800" dirty="0">
                <a:latin typeface="Helvetica" pitchFamily="34" charset="0"/>
                <a:cs typeface="Helvetica" pitchFamily="34" charset="0"/>
              </a:rPr>
              <a:t> </a:t>
            </a:r>
            <a:r>
              <a:rPr lang="lt-LT" sz="1800" dirty="0">
                <a:latin typeface="Helvetica" pitchFamily="34" charset="0"/>
                <a:cs typeface="Helvetica" pitchFamily="34" charset="0"/>
              </a:rPr>
              <a:t>paskatų</a:t>
            </a:r>
            <a:r>
              <a:rPr lang="en-GB" sz="1800" dirty="0">
                <a:latin typeface="Helvetica" pitchFamily="34" charset="0"/>
                <a:cs typeface="Helvetica" pitchFamily="34" charset="0"/>
              </a:rPr>
              <a:t> </a:t>
            </a:r>
            <a:r>
              <a:rPr lang="lt-LT" sz="1800" dirty="0">
                <a:latin typeface="Helvetica" pitchFamily="34" charset="0"/>
                <a:cs typeface="Helvetica" pitchFamily="34" charset="0"/>
              </a:rPr>
              <a:t>stengtis</a:t>
            </a:r>
            <a:r>
              <a:rPr lang="en-GB" sz="1800" dirty="0">
                <a:latin typeface="Helvetica" pitchFamily="34" charset="0"/>
                <a:cs typeface="Helvetica" pitchFamily="34" charset="0"/>
              </a:rPr>
              <a:t>.</a:t>
            </a:r>
            <a:endParaRPr lang="lt-LT" sz="1800" dirty="0">
              <a:latin typeface="Helvetica" pitchFamily="34" charset="0"/>
              <a:cs typeface="Helvetica" pitchFamily="34" charset="0"/>
            </a:endParaRPr>
          </a:p>
          <a:p>
            <a:pPr marL="571500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lt-LT" sz="2000" dirty="0">
                <a:latin typeface="Helvetica" pitchFamily="34" charset="0"/>
                <a:cs typeface="Helvetica" pitchFamily="34" charset="0"/>
              </a:rPr>
              <a:t>Patys advokatai tikisi:</a:t>
            </a:r>
            <a:endParaRPr lang="en-GB" sz="2000" dirty="0">
              <a:latin typeface="Helvetica" pitchFamily="34" charset="0"/>
              <a:cs typeface="Helvetica" pitchFamily="34" charset="0"/>
            </a:endParaRPr>
          </a:p>
          <a:p>
            <a:pPr marL="1028700" lvl="1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lt-LT" sz="1800" dirty="0">
                <a:latin typeface="Helvetica" pitchFamily="34" charset="0"/>
                <a:cs typeface="Helvetica" pitchFamily="34" charset="0"/>
              </a:rPr>
              <a:t>Didesnio ir lankstesnio atlygio</a:t>
            </a:r>
          </a:p>
          <a:p>
            <a:pPr marL="1028700" lvl="1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lt-LT" sz="1800" dirty="0">
                <a:latin typeface="Helvetica" pitchFamily="34" charset="0"/>
                <a:cs typeface="Helvetica" pitchFamily="34" charset="0"/>
              </a:rPr>
              <a:t>Supaprastinti biurokratinius procesus</a:t>
            </a:r>
          </a:p>
          <a:p>
            <a:pPr marL="1028700" lvl="1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lt-LT" sz="1800" dirty="0">
                <a:latin typeface="Helvetica" pitchFamily="34" charset="0"/>
                <a:cs typeface="Helvetica" pitchFamily="34" charset="0"/>
              </a:rPr>
              <a:t>Gerinti santykį su atstovaujamuoju, sukurti pasitikėjimo santykius</a:t>
            </a:r>
          </a:p>
          <a:p>
            <a:pPr marL="1028700" lvl="1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lt-LT" sz="1800" dirty="0">
                <a:latin typeface="Helvetica" pitchFamily="34" charset="0"/>
                <a:cs typeface="Helvetica" pitchFamily="34" charset="0"/>
              </a:rPr>
              <a:t>Specializuotų mokymų ir konstruktyvaus atgalinio ryšio</a:t>
            </a:r>
          </a:p>
        </p:txBody>
      </p:sp>
      <p:sp>
        <p:nvSpPr>
          <p:cNvPr id="4" name="Statusis trikampis 4">
            <a:extLst>
              <a:ext uri="{FF2B5EF4-FFF2-40B4-BE49-F238E27FC236}">
                <a16:creationId xmlns:a16="http://schemas.microsoft.com/office/drawing/2014/main" id="{948055F2-4AD7-46F9-93E1-3F77E4385550}"/>
              </a:ext>
            </a:extLst>
          </p:cNvPr>
          <p:cNvSpPr/>
          <p:nvPr/>
        </p:nvSpPr>
        <p:spPr>
          <a:xfrm flipH="1">
            <a:off x="11025528" y="5729510"/>
            <a:ext cx="869603" cy="846369"/>
          </a:xfrm>
          <a:prstGeom prst="rtTriangle">
            <a:avLst/>
          </a:prstGeom>
          <a:solidFill>
            <a:srgbClr val="FF60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6681" y="699257"/>
            <a:ext cx="11905321" cy="461665"/>
          </a:xfrm>
        </p:spPr>
        <p:txBody>
          <a:bodyPr>
            <a:noAutofit/>
          </a:bodyPr>
          <a:lstStyle/>
          <a:p>
            <a:r>
              <a:rPr lang="lt-LT" sz="3200" dirty="0">
                <a:latin typeface="Helvetica" pitchFamily="34" charset="0"/>
                <a:cs typeface="Helvetica" pitchFamily="34" charset="0"/>
              </a:rPr>
              <a:t>Projekto r</a:t>
            </a:r>
            <a:r>
              <a:rPr lang="en-GB" sz="3200" dirty="0" err="1">
                <a:latin typeface="Helvetica" pitchFamily="34" charset="0"/>
                <a:cs typeface="Helvetica" pitchFamily="34" charset="0"/>
              </a:rPr>
              <a:t>ezultatas</a:t>
            </a:r>
            <a:r>
              <a:rPr lang="en-GB" sz="3200" dirty="0">
                <a:latin typeface="Helvetica" pitchFamily="34" charset="0"/>
                <a:cs typeface="Helvetica" pitchFamily="34" charset="0"/>
              </a:rPr>
              <a:t> – 11 </a:t>
            </a:r>
            <a:r>
              <a:rPr lang="en-GB" sz="3200" dirty="0" err="1">
                <a:latin typeface="Helvetica" pitchFamily="34" charset="0"/>
                <a:cs typeface="Helvetica" pitchFamily="34" charset="0"/>
              </a:rPr>
              <a:t>kategorij</a:t>
            </a:r>
            <a:r>
              <a:rPr lang="lt-LT" sz="3200" dirty="0">
                <a:latin typeface="Helvetica" pitchFamily="34" charset="0"/>
                <a:cs typeface="Helvetica" pitchFamily="34" charset="0"/>
              </a:rPr>
              <a:t>ų </a:t>
            </a:r>
            <a:r>
              <a:rPr lang="en-GB" sz="3200" dirty="0">
                <a:latin typeface="Helvetica" pitchFamily="34" charset="0"/>
                <a:cs typeface="Helvetica" pitchFamily="34" charset="0"/>
              </a:rPr>
              <a:t>k</a:t>
            </a:r>
            <a:r>
              <a:rPr lang="lt-LT" sz="3200" dirty="0" err="1">
                <a:latin typeface="Helvetica" pitchFamily="34" charset="0"/>
                <a:cs typeface="Helvetica" pitchFamily="34" charset="0"/>
              </a:rPr>
              <a:t>okybės</a:t>
            </a:r>
            <a:r>
              <a:rPr lang="lt-LT" sz="3200" dirty="0">
                <a:latin typeface="Helvetica" pitchFamily="34" charset="0"/>
                <a:cs typeface="Helvetica" pitchFamily="34" charset="0"/>
              </a:rPr>
              <a:t> standartai</a:t>
            </a:r>
            <a:endParaRPr lang="de-DE" sz="32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71500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lt-LT" sz="2000" b="1" dirty="0">
                <a:latin typeface="Helvetica" pitchFamily="34" charset="0"/>
                <a:cs typeface="Helvetica" pitchFamily="34" charset="0"/>
              </a:rPr>
              <a:t>Išsilavinimas</a:t>
            </a:r>
            <a:r>
              <a:rPr lang="en-US" sz="2000" b="1" dirty="0">
                <a:latin typeface="Helvetica" pitchFamily="34" charset="0"/>
                <a:cs typeface="Helvetica" pitchFamily="34" charset="0"/>
              </a:rPr>
              <a:t> </a:t>
            </a:r>
          </a:p>
          <a:p>
            <a:pPr marL="571500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lt-LT" sz="2000" b="1" dirty="0">
                <a:latin typeface="Helvetica" pitchFamily="34" charset="0"/>
                <a:cs typeface="Helvetica" pitchFamily="34" charset="0"/>
              </a:rPr>
              <a:t>Mokymai ir kvalifikacija</a:t>
            </a:r>
            <a:endParaRPr lang="en-US" sz="2000" dirty="0">
              <a:latin typeface="Helvetica" pitchFamily="34" charset="0"/>
              <a:cs typeface="Helvetica" pitchFamily="34" charset="0"/>
            </a:endParaRPr>
          </a:p>
          <a:p>
            <a:pPr marL="571500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lt-LT" sz="2000" dirty="0">
                <a:latin typeface="Helvetica" pitchFamily="34" charset="0"/>
                <a:cs typeface="Helvetica" pitchFamily="34" charset="0"/>
              </a:rPr>
              <a:t>Įvertinimas</a:t>
            </a:r>
            <a:endParaRPr lang="en-US" sz="2000" dirty="0">
              <a:latin typeface="Helvetica" pitchFamily="34" charset="0"/>
              <a:cs typeface="Helvetica" pitchFamily="34" charset="0"/>
            </a:endParaRPr>
          </a:p>
          <a:p>
            <a:pPr marL="571500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lt-LT" sz="2000" dirty="0">
                <a:latin typeface="Helvetica" pitchFamily="34" charset="0"/>
                <a:cs typeface="Helvetica" pitchFamily="34" charset="0"/>
              </a:rPr>
              <a:t>Advokatų atliekamas paslaugų kokybės vertinimas (auditas) </a:t>
            </a:r>
            <a:endParaRPr lang="en-US" sz="2000" dirty="0">
              <a:latin typeface="Helvetica" pitchFamily="34" charset="0"/>
              <a:cs typeface="Helvetica" pitchFamily="34" charset="0"/>
            </a:endParaRPr>
          </a:p>
          <a:p>
            <a:pPr marL="571500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lt-LT" sz="2000" dirty="0">
                <a:latin typeface="Helvetica" pitchFamily="34" charset="0"/>
                <a:cs typeface="Helvetica" pitchFamily="34" charset="0"/>
              </a:rPr>
              <a:t>Skundai</a:t>
            </a:r>
            <a:endParaRPr lang="en-US" sz="2000" dirty="0">
              <a:latin typeface="Helvetica" pitchFamily="34" charset="0"/>
              <a:cs typeface="Helvetica" pitchFamily="34" charset="0"/>
            </a:endParaRPr>
          </a:p>
          <a:p>
            <a:pPr marL="571500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lt-LT" sz="2000" b="1" dirty="0">
                <a:latin typeface="Helvetica" pitchFamily="34" charset="0"/>
                <a:cs typeface="Helvetica" pitchFamily="34" charset="0"/>
              </a:rPr>
              <a:t>Advokato pasirinkimas/paskyrimas</a:t>
            </a:r>
            <a:endParaRPr lang="en-US" sz="2000" dirty="0">
              <a:latin typeface="Helvetica" pitchFamily="34" charset="0"/>
              <a:cs typeface="Helvetica" pitchFamily="34" charset="0"/>
            </a:endParaRPr>
          </a:p>
          <a:p>
            <a:pPr marL="571500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lt-LT" sz="2000" b="1" dirty="0">
                <a:latin typeface="Helvetica" pitchFamily="34" charset="0"/>
                <a:cs typeface="Helvetica" pitchFamily="34" charset="0"/>
              </a:rPr>
              <a:t>Išsamios informacijos apie teisinę pagalbą pateikimas</a:t>
            </a:r>
            <a:endParaRPr lang="en-US" sz="2000" dirty="0">
              <a:latin typeface="Helvetica" pitchFamily="34" charset="0"/>
              <a:cs typeface="Helvetica" pitchFamily="34" charset="0"/>
            </a:endParaRPr>
          </a:p>
          <a:p>
            <a:pPr marL="571500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lt-LT" sz="2000" dirty="0">
                <a:latin typeface="Helvetica" pitchFamily="34" charset="0"/>
                <a:cs typeface="Helvetica" pitchFamily="34" charset="0"/>
              </a:rPr>
              <a:t>Procedūriniai saugikliai</a:t>
            </a:r>
            <a:endParaRPr lang="en-GB" sz="2000" dirty="0">
              <a:latin typeface="Helvetica" pitchFamily="34" charset="0"/>
              <a:cs typeface="Helvetica" pitchFamily="34" charset="0"/>
            </a:endParaRPr>
          </a:p>
          <a:p>
            <a:pPr marL="571500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lt-LT" sz="2000" b="1" dirty="0">
                <a:latin typeface="Helvetica" pitchFamily="34" charset="0"/>
                <a:cs typeface="Helvetica" pitchFamily="34" charset="0"/>
              </a:rPr>
              <a:t>Greitojo paskyrimo procedūra sulaikymo atveju</a:t>
            </a:r>
            <a:endParaRPr lang="en-US" sz="2000" dirty="0">
              <a:latin typeface="Helvetica" pitchFamily="34" charset="0"/>
              <a:cs typeface="Helvetica" pitchFamily="34" charset="0"/>
            </a:endParaRPr>
          </a:p>
          <a:p>
            <a:pPr marL="571500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lt-LT" sz="2000" dirty="0">
                <a:latin typeface="Helvetica" pitchFamily="34" charset="0"/>
                <a:cs typeface="Helvetica" pitchFamily="34" charset="0"/>
              </a:rPr>
              <a:t>Veiklos principai</a:t>
            </a:r>
            <a:endParaRPr lang="en-US" sz="2000" dirty="0">
              <a:latin typeface="Helvetica" pitchFamily="34" charset="0"/>
              <a:cs typeface="Helvetica" pitchFamily="34" charset="0"/>
            </a:endParaRPr>
          </a:p>
          <a:p>
            <a:pPr marL="571500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lt-LT" sz="2000" dirty="0">
                <a:latin typeface="Helvetica" pitchFamily="34" charset="0"/>
                <a:cs typeface="Helvetica" pitchFamily="34" charset="0"/>
              </a:rPr>
              <a:t>Apmokėjimas ir įkainiai</a:t>
            </a:r>
            <a:endParaRPr lang="de-DE" sz="20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" name="Statusis trikampis 4">
            <a:extLst>
              <a:ext uri="{FF2B5EF4-FFF2-40B4-BE49-F238E27FC236}">
                <a16:creationId xmlns:a16="http://schemas.microsoft.com/office/drawing/2014/main" id="{948055F2-4AD7-46F9-93E1-3F77E4385550}"/>
              </a:ext>
            </a:extLst>
          </p:cNvPr>
          <p:cNvSpPr/>
          <p:nvPr/>
        </p:nvSpPr>
        <p:spPr>
          <a:xfrm flipH="1">
            <a:off x="11025528" y="5729510"/>
            <a:ext cx="869603" cy="846369"/>
          </a:xfrm>
          <a:prstGeom prst="rtTriangle">
            <a:avLst/>
          </a:prstGeom>
          <a:solidFill>
            <a:srgbClr val="FF60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96651668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err="1">
                <a:latin typeface="Helvetica" pitchFamily="34" charset="0"/>
                <a:cs typeface="Helvetica" pitchFamily="34" charset="0"/>
              </a:rPr>
              <a:t>Teisin</a:t>
            </a:r>
            <a:r>
              <a:rPr lang="lt-LT" sz="3200" dirty="0">
                <a:latin typeface="Helvetica" pitchFamily="34" charset="0"/>
                <a:cs typeface="Helvetica" pitchFamily="34" charset="0"/>
              </a:rPr>
              <a:t>ės pagalbos prieinamumas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lt-LT" sz="2400" dirty="0">
                <a:latin typeface="Helvetica" pitchFamily="34" charset="0"/>
                <a:cs typeface="Helvetica" pitchFamily="34" charset="0"/>
              </a:rPr>
              <a:t>Teisė pasirinkti atstovą arba jo paskyrimas</a:t>
            </a:r>
            <a:endParaRPr lang="en-GB" sz="2400" dirty="0">
              <a:latin typeface="Helvetica" pitchFamily="34" charset="0"/>
              <a:cs typeface="Helvetica" pitchFamily="34" charset="0"/>
            </a:endParaRPr>
          </a:p>
          <a:p>
            <a:pPr marL="571500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lt-LT" sz="2400" dirty="0">
                <a:latin typeface="Helvetica" pitchFamily="34" charset="0"/>
                <a:cs typeface="Helvetica" pitchFamily="34" charset="0"/>
              </a:rPr>
              <a:t>Informatyvus TP sistemoje dalyvaujančių advokatų sąrašas</a:t>
            </a:r>
            <a:endParaRPr lang="en-GB" sz="2400" dirty="0">
              <a:latin typeface="Helvetica" pitchFamily="34" charset="0"/>
              <a:cs typeface="Helvetica" pitchFamily="34" charset="0"/>
            </a:endParaRPr>
          </a:p>
          <a:p>
            <a:pPr marL="571500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lt-LT" sz="2400" dirty="0">
                <a:latin typeface="Helvetica" pitchFamily="34" charset="0"/>
                <a:cs typeface="Helvetica" pitchFamily="34" charset="0"/>
              </a:rPr>
              <a:t>Visapusiškas TP gavėjo informavimas apie jo teises</a:t>
            </a:r>
            <a:endParaRPr lang="en-GB" sz="2400" dirty="0">
              <a:latin typeface="Helvetica" pitchFamily="34" charset="0"/>
              <a:cs typeface="Helvetica" pitchFamily="34" charset="0"/>
            </a:endParaRPr>
          </a:p>
          <a:p>
            <a:pPr marL="571500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lt-LT" sz="2400" dirty="0">
                <a:latin typeface="Helvetica" pitchFamily="34" charset="0"/>
                <a:cs typeface="Helvetica" pitchFamily="34" charset="0"/>
              </a:rPr>
              <a:t>Greito paskyrimo procedūra </a:t>
            </a:r>
            <a:r>
              <a:rPr lang="en-GB" sz="2400" dirty="0" err="1">
                <a:latin typeface="Helvetica" pitchFamily="34" charset="0"/>
                <a:cs typeface="Helvetica" pitchFamily="34" charset="0"/>
              </a:rPr>
              <a:t>kai</a:t>
            </a:r>
            <a:r>
              <a:rPr lang="en-GB" sz="2400" dirty="0">
                <a:latin typeface="Helvetica" pitchFamily="34" charset="0"/>
                <a:cs typeface="Helvetica" pitchFamily="34" charset="0"/>
              </a:rPr>
              <a:t> </a:t>
            </a:r>
            <a:r>
              <a:rPr lang="en-GB" sz="2400" dirty="0" err="1">
                <a:latin typeface="Helvetica" pitchFamily="34" charset="0"/>
                <a:cs typeface="Helvetica" pitchFamily="34" charset="0"/>
              </a:rPr>
              <a:t>asmu</a:t>
            </a:r>
            <a:r>
              <a:rPr lang="lt-LT" sz="2400" dirty="0">
                <a:latin typeface="Helvetica" pitchFamily="34" charset="0"/>
                <a:cs typeface="Helvetica" pitchFamily="34" charset="0"/>
              </a:rPr>
              <a:t>o suimamas</a:t>
            </a:r>
            <a:endParaRPr lang="en-GB" sz="24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" name="Statusis trikampis 4">
            <a:extLst>
              <a:ext uri="{FF2B5EF4-FFF2-40B4-BE49-F238E27FC236}">
                <a16:creationId xmlns:a16="http://schemas.microsoft.com/office/drawing/2014/main" id="{948055F2-4AD7-46F9-93E1-3F77E4385550}"/>
              </a:ext>
            </a:extLst>
          </p:cNvPr>
          <p:cNvSpPr/>
          <p:nvPr/>
        </p:nvSpPr>
        <p:spPr>
          <a:xfrm flipH="1">
            <a:off x="11025528" y="5729510"/>
            <a:ext cx="869603" cy="846369"/>
          </a:xfrm>
          <a:prstGeom prst="rtTriangle">
            <a:avLst/>
          </a:prstGeom>
          <a:solidFill>
            <a:srgbClr val="FF60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200" dirty="0">
                <a:latin typeface="Helvetica" pitchFamily="34" charset="0"/>
                <a:cs typeface="Helvetica" pitchFamily="34" charset="0"/>
              </a:rPr>
              <a:t>Teisė pasirinkti atstovą arba jo paskyrimas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71500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lt-LT" sz="2400" dirty="0">
                <a:latin typeface="Helvetica" pitchFamily="34" charset="0"/>
                <a:cs typeface="Helvetica" pitchFamily="34" charset="0"/>
              </a:rPr>
              <a:t>TP gavėjui suteikiama teisė pačiam pasirinkti atstovą be </a:t>
            </a:r>
            <a:r>
              <a:rPr lang="en-GB" sz="2400" dirty="0" err="1">
                <a:latin typeface="Helvetica" pitchFamily="34" charset="0"/>
                <a:cs typeface="Helvetica" pitchFamily="34" charset="0"/>
              </a:rPr>
              <a:t>neigiam</a:t>
            </a:r>
            <a:r>
              <a:rPr lang="lt-LT" sz="2400" dirty="0">
                <a:latin typeface="Helvetica" pitchFamily="34" charset="0"/>
                <a:cs typeface="Helvetica" pitchFamily="34" charset="0"/>
              </a:rPr>
              <a:t>ų finansinių, administracinių ar laiko pasekmių.  </a:t>
            </a:r>
            <a:endParaRPr lang="en-GB" sz="2400" dirty="0">
              <a:latin typeface="Helvetica" pitchFamily="34" charset="0"/>
              <a:cs typeface="Helvetica" pitchFamily="34" charset="0"/>
            </a:endParaRPr>
          </a:p>
          <a:p>
            <a:pPr marL="571500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lt-LT" sz="2400" dirty="0">
                <a:latin typeface="Helvetica" pitchFamily="34" charset="0"/>
                <a:cs typeface="Helvetica" pitchFamily="34" charset="0"/>
              </a:rPr>
              <a:t>Jeigu šios teisės neįgyvendina, atstovą paskiria institucija pagal iš anksto nustatytus kriterijus:</a:t>
            </a:r>
            <a:endParaRPr lang="en-GB" sz="2400" dirty="0">
              <a:latin typeface="Helvetica" pitchFamily="34" charset="0"/>
              <a:cs typeface="Helvetica" pitchFamily="34" charset="0"/>
            </a:endParaRPr>
          </a:p>
          <a:p>
            <a:pPr marL="1028700" lvl="1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lt-LT" sz="2000" dirty="0">
                <a:latin typeface="Helvetica" pitchFamily="34" charset="0"/>
                <a:cs typeface="Helvetica" pitchFamily="34" charset="0"/>
              </a:rPr>
              <a:t>Užtikrinant lygiateisiškumo principą</a:t>
            </a:r>
            <a:endParaRPr lang="en-GB" sz="2000" dirty="0">
              <a:latin typeface="Helvetica" pitchFamily="34" charset="0"/>
              <a:cs typeface="Helvetica" pitchFamily="34" charset="0"/>
            </a:endParaRPr>
          </a:p>
          <a:p>
            <a:pPr marL="1028700" lvl="1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lt-LT" sz="2000" dirty="0">
                <a:latin typeface="Helvetica" pitchFamily="34" charset="0"/>
                <a:cs typeface="Helvetica" pitchFamily="34" charset="0"/>
              </a:rPr>
              <a:t>Atsitiktinumo principą (</a:t>
            </a:r>
            <a:r>
              <a:rPr lang="en-GB" sz="2000" dirty="0" err="1">
                <a:latin typeface="Helvetica" pitchFamily="34" charset="0"/>
                <a:cs typeface="Helvetica" pitchFamily="34" charset="0"/>
              </a:rPr>
              <a:t>pvz</a:t>
            </a:r>
            <a:r>
              <a:rPr lang="en-GB" sz="2000" dirty="0">
                <a:latin typeface="Helvetica" pitchFamily="34" charset="0"/>
                <a:cs typeface="Helvetica" pitchFamily="34" charset="0"/>
              </a:rPr>
              <a:t>.</a:t>
            </a:r>
            <a:r>
              <a:rPr lang="lt-LT" sz="2000" dirty="0">
                <a:latin typeface="Helvetica" pitchFamily="34" charset="0"/>
                <a:cs typeface="Helvetica" pitchFamily="34" charset="0"/>
              </a:rPr>
              <a:t> paskyrimas negali būti naudojamas kaip skatinimo už paklusnumą administratoriui priemonė)</a:t>
            </a:r>
            <a:endParaRPr lang="en-GB" sz="2000" dirty="0">
              <a:latin typeface="Helvetica" pitchFamily="34" charset="0"/>
              <a:cs typeface="Helvetica" pitchFamily="34" charset="0"/>
            </a:endParaRPr>
          </a:p>
          <a:p>
            <a:pPr marL="1028700" lvl="1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lt-LT" sz="2000" dirty="0">
                <a:latin typeface="Helvetica" pitchFamily="34" charset="0"/>
                <a:cs typeface="Helvetica" pitchFamily="34" charset="0"/>
              </a:rPr>
              <a:t>Atsižvelgiant į specifinius </a:t>
            </a:r>
            <a:r>
              <a:rPr lang="en-GB" sz="2000" dirty="0" err="1">
                <a:latin typeface="Helvetica" pitchFamily="34" charset="0"/>
                <a:cs typeface="Helvetica" pitchFamily="34" charset="0"/>
              </a:rPr>
              <a:t>atvejo</a:t>
            </a:r>
            <a:r>
              <a:rPr lang="en-GB" sz="2000" dirty="0">
                <a:latin typeface="Helvetica" pitchFamily="34" charset="0"/>
                <a:cs typeface="Helvetica" pitchFamily="34" charset="0"/>
              </a:rPr>
              <a:t> </a:t>
            </a:r>
            <a:r>
              <a:rPr lang="lt-LT" sz="2000" dirty="0">
                <a:latin typeface="Helvetica" pitchFamily="34" charset="0"/>
                <a:cs typeface="Helvetica" pitchFamily="34" charset="0"/>
              </a:rPr>
              <a:t>poreikius (užsienio kalba, biuro vieta, specializacija etc.)</a:t>
            </a:r>
          </a:p>
          <a:p>
            <a:pPr lvl="1"/>
            <a:endParaRPr lang="lt-LT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" name="Statusis trikampis 4">
            <a:extLst>
              <a:ext uri="{FF2B5EF4-FFF2-40B4-BE49-F238E27FC236}">
                <a16:creationId xmlns:a16="http://schemas.microsoft.com/office/drawing/2014/main" id="{948055F2-4AD7-46F9-93E1-3F77E4385550}"/>
              </a:ext>
            </a:extLst>
          </p:cNvPr>
          <p:cNvSpPr/>
          <p:nvPr/>
        </p:nvSpPr>
        <p:spPr>
          <a:xfrm flipH="1">
            <a:off x="11025528" y="5729510"/>
            <a:ext cx="869603" cy="846369"/>
          </a:xfrm>
          <a:prstGeom prst="rtTriangle">
            <a:avLst/>
          </a:prstGeom>
          <a:solidFill>
            <a:srgbClr val="FF60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200" dirty="0">
                <a:latin typeface="Helvetica" pitchFamily="34" charset="0"/>
                <a:cs typeface="Helvetica" pitchFamily="34" charset="0"/>
              </a:rPr>
              <a:t>Teisė pasirinkti atstovą arba jo paskyrimas. </a:t>
            </a:r>
            <a:br>
              <a:rPr lang="en-GB" sz="3200" dirty="0">
                <a:latin typeface="Helvetica" pitchFamily="34" charset="0"/>
                <a:cs typeface="Helvetica" pitchFamily="34" charset="0"/>
              </a:rPr>
            </a:br>
            <a:r>
              <a:rPr lang="lt-LT" sz="3200" i="1" dirty="0">
                <a:latin typeface="Helvetica" pitchFamily="34" charset="0"/>
                <a:cs typeface="Helvetica" pitchFamily="34" charset="0"/>
              </a:rPr>
              <a:t>Įrankio vertinimas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en-GB" sz="2400" dirty="0">
                <a:latin typeface="Helvetica" pitchFamily="34" charset="0"/>
                <a:cs typeface="Helvetica" pitchFamily="34" charset="0"/>
              </a:rPr>
              <a:t>D</a:t>
            </a:r>
            <a:r>
              <a:rPr lang="lt-LT" sz="2400" dirty="0" err="1">
                <a:latin typeface="Helvetica" pitchFamily="34" charset="0"/>
                <a:cs typeface="Helvetica" pitchFamily="34" charset="0"/>
              </a:rPr>
              <a:t>idina</a:t>
            </a:r>
            <a:r>
              <a:rPr lang="lt-LT" sz="2400" dirty="0">
                <a:latin typeface="Helvetica" pitchFamily="34" charset="0"/>
                <a:cs typeface="Helvetica" pitchFamily="34" charset="0"/>
              </a:rPr>
              <a:t> </a:t>
            </a:r>
            <a:r>
              <a:rPr lang="lt-LT" sz="2400" dirty="0" err="1">
                <a:latin typeface="Helvetica" pitchFamily="34" charset="0"/>
                <a:cs typeface="Helvetica" pitchFamily="34" charset="0"/>
              </a:rPr>
              <a:t>sav</a:t>
            </a:r>
            <a:r>
              <a:rPr lang="en-GB" sz="2400" dirty="0" err="1">
                <a:latin typeface="Helvetica" pitchFamily="34" charset="0"/>
                <a:cs typeface="Helvetica" pitchFamily="34" charset="0"/>
              </a:rPr>
              <a:t>i</a:t>
            </a:r>
            <a:r>
              <a:rPr lang="lt-LT" sz="2400" dirty="0">
                <a:latin typeface="Helvetica" pitchFamily="34" charset="0"/>
                <a:cs typeface="Helvetica" pitchFamily="34" charset="0"/>
              </a:rPr>
              <a:t>atsakomybės ir pasitikėjimo jausmą, pagerėja bendradarbiavimas su </a:t>
            </a:r>
            <a:r>
              <a:rPr lang="lt-LT" sz="2400" b="1" dirty="0">
                <a:latin typeface="Helvetica" pitchFamily="34" charset="0"/>
                <a:cs typeface="Helvetica" pitchFamily="34" charset="0"/>
              </a:rPr>
              <a:t>paties</a:t>
            </a:r>
            <a:r>
              <a:rPr lang="lt-LT" sz="2400" dirty="0">
                <a:latin typeface="Helvetica" pitchFamily="34" charset="0"/>
                <a:cs typeface="Helvetica" pitchFamily="34" charset="0"/>
              </a:rPr>
              <a:t> pasirinktu advokatu.</a:t>
            </a:r>
            <a:endParaRPr lang="en-GB" sz="2400" dirty="0">
              <a:latin typeface="Helvetica" pitchFamily="34" charset="0"/>
              <a:cs typeface="Helvetica" pitchFamily="34" charset="0"/>
            </a:endParaRPr>
          </a:p>
          <a:p>
            <a:pPr marL="571500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lt-LT" sz="2400" dirty="0">
                <a:latin typeface="Helvetica" pitchFamily="34" charset="0"/>
                <a:cs typeface="Helvetica" pitchFamily="34" charset="0"/>
              </a:rPr>
              <a:t>Veiksminga tik tada, kai gavėjas žino iš ko pasirinkti, turi ankstesnės (sėkmingos) patirties TP sistemoje.</a:t>
            </a:r>
            <a:endParaRPr lang="en-GB" sz="2400" dirty="0">
              <a:latin typeface="Helvetica" pitchFamily="34" charset="0"/>
              <a:cs typeface="Helvetica" pitchFamily="34" charset="0"/>
            </a:endParaRPr>
          </a:p>
          <a:p>
            <a:pPr marL="571500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lt-LT" sz="2400" dirty="0">
                <a:latin typeface="Helvetica" pitchFamily="34" charset="0"/>
                <a:cs typeface="Helvetica" pitchFamily="34" charset="0"/>
              </a:rPr>
              <a:t>Tačiau populiarūs advokatai bus pasirenkami dažniau, lems netolygų </a:t>
            </a:r>
            <a:r>
              <a:rPr lang="en-GB" sz="2400" dirty="0" err="1">
                <a:latin typeface="Helvetica" pitchFamily="34" charset="0"/>
                <a:cs typeface="Helvetica" pitchFamily="34" charset="0"/>
              </a:rPr>
              <a:t>darbo</a:t>
            </a:r>
            <a:r>
              <a:rPr lang="en-GB" sz="2400" dirty="0">
                <a:latin typeface="Helvetica" pitchFamily="34" charset="0"/>
                <a:cs typeface="Helvetica" pitchFamily="34" charset="0"/>
              </a:rPr>
              <a:t> </a:t>
            </a:r>
            <a:r>
              <a:rPr lang="lt-LT" sz="2400" dirty="0">
                <a:latin typeface="Helvetica" pitchFamily="34" charset="0"/>
                <a:cs typeface="Helvetica" pitchFamily="34" charset="0"/>
              </a:rPr>
              <a:t>srauto paskirstymą.</a:t>
            </a:r>
          </a:p>
          <a:p>
            <a:endParaRPr lang="lt-LT" sz="24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" name="Statusis trikampis 4">
            <a:extLst>
              <a:ext uri="{FF2B5EF4-FFF2-40B4-BE49-F238E27FC236}">
                <a16:creationId xmlns:a16="http://schemas.microsoft.com/office/drawing/2014/main" id="{948055F2-4AD7-46F9-93E1-3F77E4385550}"/>
              </a:ext>
            </a:extLst>
          </p:cNvPr>
          <p:cNvSpPr/>
          <p:nvPr/>
        </p:nvSpPr>
        <p:spPr>
          <a:xfrm flipH="1">
            <a:off x="11025528" y="5729510"/>
            <a:ext cx="869603" cy="846369"/>
          </a:xfrm>
          <a:prstGeom prst="rtTriangle">
            <a:avLst/>
          </a:prstGeom>
          <a:solidFill>
            <a:srgbClr val="FF60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82550" indent="-28575">
              <a:lnSpc>
                <a:spcPct val="120000"/>
              </a:lnSpc>
            </a:pPr>
            <a:r>
              <a:rPr lang="lt-LT" sz="3200" dirty="0">
                <a:latin typeface="Helvetica" pitchFamily="34" charset="0"/>
                <a:cs typeface="Helvetica" pitchFamily="34" charset="0"/>
              </a:rPr>
              <a:t>Informatyvus TP sistemoje dalyvaujančių advokatų sąrašas</a:t>
            </a:r>
            <a:endParaRPr lang="en-GB" sz="32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71500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lt-LT" dirty="0">
                <a:latin typeface="Helvetica" pitchFamily="34" charset="0"/>
                <a:cs typeface="Helvetica" pitchFamily="34" charset="0"/>
              </a:rPr>
              <a:t>Pateikiamas advokato pasirinkimo metu nurodant:</a:t>
            </a:r>
          </a:p>
          <a:p>
            <a:pPr marL="1028700" lvl="1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lt-LT" dirty="0">
                <a:latin typeface="Helvetica" pitchFamily="34" charset="0"/>
                <a:cs typeface="Helvetica" pitchFamily="34" charset="0"/>
              </a:rPr>
              <a:t>kontaktinę informaciją, </a:t>
            </a:r>
          </a:p>
          <a:p>
            <a:pPr marL="1028700" lvl="1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lt-LT" dirty="0">
                <a:latin typeface="Helvetica" pitchFamily="34" charset="0"/>
                <a:cs typeface="Helvetica" pitchFamily="34" charset="0"/>
              </a:rPr>
              <a:t>specializaciją, </a:t>
            </a:r>
          </a:p>
          <a:p>
            <a:pPr marL="1028700" lvl="1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lt-LT" dirty="0">
                <a:latin typeface="Helvetica" pitchFamily="34" charset="0"/>
                <a:cs typeface="Helvetica" pitchFamily="34" charset="0"/>
              </a:rPr>
              <a:t>darbinę patirtį, </a:t>
            </a:r>
          </a:p>
          <a:p>
            <a:pPr marL="1028700" lvl="1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lt-LT" dirty="0">
                <a:latin typeface="Helvetica" pitchFamily="34" charset="0"/>
                <a:cs typeface="Helvetica" pitchFamily="34" charset="0"/>
              </a:rPr>
              <a:t>kalbų mokėjimą, </a:t>
            </a:r>
          </a:p>
          <a:p>
            <a:pPr marL="1028700" lvl="1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lt-LT" dirty="0">
                <a:latin typeface="Helvetica" pitchFamily="34" charset="0"/>
                <a:cs typeface="Helvetica" pitchFamily="34" charset="0"/>
              </a:rPr>
              <a:t>kitą informaciją (amžius, lytis, reitingas etc.).</a:t>
            </a:r>
            <a:endParaRPr lang="en-GB" dirty="0">
              <a:latin typeface="Helvetica" pitchFamily="34" charset="0"/>
              <a:cs typeface="Helvetica" pitchFamily="34" charset="0"/>
            </a:endParaRPr>
          </a:p>
          <a:p>
            <a:pPr marL="571500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lt-LT" dirty="0">
                <a:latin typeface="Helvetica" pitchFamily="34" charset="0"/>
                <a:cs typeface="Helvetica" pitchFamily="34" charset="0"/>
              </a:rPr>
              <a:t>Informaciją apie specializaciją, patirtį ir kalbų mokėjimą reikia pagrįsti.</a:t>
            </a:r>
            <a:endParaRPr lang="en-GB" dirty="0">
              <a:latin typeface="Helvetica" pitchFamily="34" charset="0"/>
              <a:cs typeface="Helvetica" pitchFamily="34" charset="0"/>
            </a:endParaRPr>
          </a:p>
          <a:p>
            <a:pPr marL="571500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lt-LT" dirty="0">
                <a:latin typeface="Helvetica" pitchFamily="34" charset="0"/>
                <a:cs typeface="Helvetica" pitchFamily="34" charset="0"/>
              </a:rPr>
              <a:t>Sudaro sąlygas priimti informuotą sprendimą renkantis advokatą.</a:t>
            </a:r>
            <a:endParaRPr lang="en-GB" dirty="0">
              <a:latin typeface="Helvetica" pitchFamily="34" charset="0"/>
              <a:cs typeface="Helvetica" pitchFamily="34" charset="0"/>
            </a:endParaRPr>
          </a:p>
          <a:p>
            <a:pPr marL="571500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lt-LT" dirty="0">
                <a:latin typeface="Helvetica" pitchFamily="34" charset="0"/>
                <a:cs typeface="Helvetica" pitchFamily="34" charset="0"/>
              </a:rPr>
              <a:t>Sąrašas viešas prieinamas internetu,</a:t>
            </a:r>
            <a:r>
              <a:rPr lang="en-GB" dirty="0">
                <a:latin typeface="Helvetica" pitchFamily="34" charset="0"/>
                <a:cs typeface="Helvetica" pitchFamily="34" charset="0"/>
              </a:rPr>
              <a:t> </a:t>
            </a:r>
            <a:r>
              <a:rPr lang="en-GB" dirty="0" err="1">
                <a:latin typeface="Helvetica" pitchFamily="34" charset="0"/>
                <a:cs typeface="Helvetica" pitchFamily="34" charset="0"/>
              </a:rPr>
              <a:t>komisariatuose</a:t>
            </a:r>
            <a:r>
              <a:rPr lang="lt-LT" dirty="0">
                <a:latin typeface="Helvetica" pitchFamily="34" charset="0"/>
                <a:cs typeface="Helvetica" pitchFamily="34" charset="0"/>
              </a:rPr>
              <a:t>, prokuratūroje, teismų pastatuose.</a:t>
            </a:r>
            <a:endParaRPr lang="en-GB" dirty="0">
              <a:latin typeface="Helvetica" pitchFamily="34" charset="0"/>
              <a:cs typeface="Helvetica" pitchFamily="34" charset="0"/>
            </a:endParaRPr>
          </a:p>
          <a:p>
            <a:endParaRPr lang="lt-LT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" name="Statusis trikampis 4">
            <a:extLst>
              <a:ext uri="{FF2B5EF4-FFF2-40B4-BE49-F238E27FC236}">
                <a16:creationId xmlns:a16="http://schemas.microsoft.com/office/drawing/2014/main" id="{948055F2-4AD7-46F9-93E1-3F77E4385550}"/>
              </a:ext>
            </a:extLst>
          </p:cNvPr>
          <p:cNvSpPr/>
          <p:nvPr/>
        </p:nvSpPr>
        <p:spPr>
          <a:xfrm flipH="1">
            <a:off x="11025528" y="5729510"/>
            <a:ext cx="869603" cy="846369"/>
          </a:xfrm>
          <a:prstGeom prst="rtTriangle">
            <a:avLst/>
          </a:prstGeom>
          <a:solidFill>
            <a:srgbClr val="FF60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t-LT" sz="3200" dirty="0">
                <a:latin typeface="Helvetica" pitchFamily="34" charset="0"/>
                <a:cs typeface="Helvetica" pitchFamily="34" charset="0"/>
              </a:rPr>
              <a:t>Informatyvus TP sistemoje dalyvaujančių advokatų sąrašas. </a:t>
            </a:r>
            <a:r>
              <a:rPr lang="lt-LT" sz="3200" i="1" dirty="0">
                <a:latin typeface="Helvetica" pitchFamily="34" charset="0"/>
                <a:cs typeface="Helvetica" pitchFamily="34" charset="0"/>
              </a:rPr>
              <a:t>Įrankio vertinimas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lt-LT" sz="2400" dirty="0">
                <a:latin typeface="Helvetica" pitchFamily="34" charset="0"/>
                <a:cs typeface="Helvetica" pitchFamily="34" charset="0"/>
              </a:rPr>
              <a:t>Prisideda prie pasitikėjimo advokatu. Asmuo linkęs bendradarbiauti, teikti informaciją advokatui.</a:t>
            </a:r>
            <a:endParaRPr lang="en-GB" sz="2400" dirty="0">
              <a:latin typeface="Helvetica" pitchFamily="34" charset="0"/>
              <a:cs typeface="Helvetica" pitchFamily="34" charset="0"/>
            </a:endParaRPr>
          </a:p>
          <a:p>
            <a:pPr marL="571500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lt-LT" sz="2400" dirty="0">
                <a:latin typeface="Helvetica" pitchFamily="34" charset="0"/>
                <a:cs typeface="Helvetica" pitchFamily="34" charset="0"/>
              </a:rPr>
              <a:t>Tik labiausiai patyrę advokatai bus pasirenkami</a:t>
            </a:r>
            <a:r>
              <a:rPr lang="en-GB" sz="2400" dirty="0">
                <a:latin typeface="Helvetica" pitchFamily="34" charset="0"/>
                <a:cs typeface="Helvetica" pitchFamily="34" charset="0"/>
              </a:rPr>
              <a:t>. Il</a:t>
            </a:r>
            <a:r>
              <a:rPr lang="lt-LT" sz="2400" dirty="0" err="1">
                <a:latin typeface="Helvetica" pitchFamily="34" charset="0"/>
                <a:cs typeface="Helvetica" pitchFamily="34" charset="0"/>
              </a:rPr>
              <a:t>gainiui</a:t>
            </a:r>
            <a:r>
              <a:rPr lang="lt-LT" sz="2400" dirty="0">
                <a:latin typeface="Helvetica" pitchFamily="34" charset="0"/>
                <a:cs typeface="Helvetica" pitchFamily="34" charset="0"/>
              </a:rPr>
              <a:t> takoskyra tarp advokatų tik didės, netolygus darbo krūvis.</a:t>
            </a:r>
            <a:endParaRPr lang="en-GB" sz="2400" dirty="0">
              <a:latin typeface="Helvetica" pitchFamily="34" charset="0"/>
              <a:cs typeface="Helvetica" pitchFamily="34" charset="0"/>
            </a:endParaRPr>
          </a:p>
          <a:p>
            <a:pPr marL="571500" indent="-571500">
              <a:lnSpc>
                <a:spcPct val="120000"/>
              </a:lnSpc>
              <a:buClr>
                <a:srgbClr val="FF6013"/>
              </a:buClr>
              <a:buSzPct val="75000"/>
              <a:buFont typeface="Wingdings 3" panose="05040102010807070707" pitchFamily="18" charset="2"/>
              <a:buChar char=""/>
            </a:pPr>
            <a:r>
              <a:rPr lang="lt-LT" sz="2400" dirty="0">
                <a:latin typeface="Helvetica" pitchFamily="34" charset="0"/>
                <a:cs typeface="Helvetica" pitchFamily="34" charset="0"/>
              </a:rPr>
              <a:t>Reikia įvertinti</a:t>
            </a:r>
            <a:r>
              <a:rPr lang="en-GB" sz="2400" dirty="0">
                <a:latin typeface="Helvetica" pitchFamily="34" charset="0"/>
                <a:cs typeface="Helvetica" pitchFamily="34" charset="0"/>
              </a:rPr>
              <a:t> </a:t>
            </a:r>
            <a:r>
              <a:rPr lang="en-GB" sz="2400" dirty="0" err="1">
                <a:latin typeface="Helvetica" pitchFamily="34" charset="0"/>
                <a:cs typeface="Helvetica" pitchFamily="34" charset="0"/>
              </a:rPr>
              <a:t>suderinamum</a:t>
            </a:r>
            <a:r>
              <a:rPr lang="lt-LT" sz="2400" dirty="0">
                <a:latin typeface="Helvetica" pitchFamily="34" charset="0"/>
                <a:cs typeface="Helvetica" pitchFamily="34" charset="0"/>
              </a:rPr>
              <a:t>ą su asmens duomenų apsaugos reikalavimais.</a:t>
            </a:r>
          </a:p>
        </p:txBody>
      </p:sp>
      <p:sp>
        <p:nvSpPr>
          <p:cNvPr id="4" name="Statusis trikampis 4">
            <a:extLst>
              <a:ext uri="{FF2B5EF4-FFF2-40B4-BE49-F238E27FC236}">
                <a16:creationId xmlns:a16="http://schemas.microsoft.com/office/drawing/2014/main" id="{948055F2-4AD7-46F9-93E1-3F77E4385550}"/>
              </a:ext>
            </a:extLst>
          </p:cNvPr>
          <p:cNvSpPr/>
          <p:nvPr/>
        </p:nvSpPr>
        <p:spPr>
          <a:xfrm flipH="1">
            <a:off x="11025528" y="5729510"/>
            <a:ext cx="869603" cy="846369"/>
          </a:xfrm>
          <a:prstGeom prst="rtTriangle">
            <a:avLst/>
          </a:prstGeom>
          <a:solidFill>
            <a:srgbClr val="FF60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10689</TotalTime>
  <Words>1369</Words>
  <Application>Microsoft Office PowerPoint</Application>
  <PresentationFormat>Widescreen</PresentationFormat>
  <Paragraphs>167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Helvetica</vt:lpstr>
      <vt:lpstr>Wingdings 3</vt:lpstr>
      <vt:lpstr>„Office“ tema</vt:lpstr>
      <vt:lpstr>PowerPoint Presentation</vt:lpstr>
      <vt:lpstr>Kokie yra TP gavėjų lūkesčiai?</vt:lpstr>
      <vt:lpstr>Kokie yra kitų TP dalyvių lūkesčiai?</vt:lpstr>
      <vt:lpstr>Projekto rezultatas – 11 kategorijų kokybės standartai</vt:lpstr>
      <vt:lpstr>Teisinės pagalbos prieinamumas</vt:lpstr>
      <vt:lpstr>Teisė pasirinkti atstovą arba jo paskyrimas</vt:lpstr>
      <vt:lpstr>Teisė pasirinkti atstovą arba jo paskyrimas.  Įrankio vertinimas</vt:lpstr>
      <vt:lpstr>Informatyvus TP sistemoje dalyvaujančių advokatų sąrašas</vt:lpstr>
      <vt:lpstr>Informatyvus TP sistemoje dalyvaujančių advokatų sąrašas. Įrankio vertinimas</vt:lpstr>
      <vt:lpstr>Visapusiškas TP gavėjo informavimas apie jo teises</vt:lpstr>
      <vt:lpstr>TP gavėjų skundų analizė</vt:lpstr>
      <vt:lpstr>Diskusijai</vt:lpstr>
      <vt:lpstr>Greito paskyrimo procedūra kai asmuo suimamas (I)</vt:lpstr>
      <vt:lpstr>Greito paskyrimo procedūra, kai asmuo suimamas (II)</vt:lpstr>
      <vt:lpstr>Advokato veiksmų kontrolinis sąrašas</vt:lpstr>
      <vt:lpstr>Užduotis darbo grupėse</vt:lpstr>
      <vt:lpstr>Teisinės pagalbos teikėjų kvalifikacijos standartai</vt:lpstr>
      <vt:lpstr>Minimalūs išsilavinimo reikalavimai TP teikėjams.</vt:lpstr>
      <vt:lpstr>Specializacija ir tęstinis mokymasis</vt:lpstr>
      <vt:lpstr>Specializacija ir tęstinis mokymasis.  Įrankio vertinimas</vt:lpstr>
      <vt:lpstr>Internetiniai mokymai advokatams</vt:lpstr>
      <vt:lpstr>Bendri advokatų ir kitų sistemos dalyvių mokymai</vt:lpstr>
      <vt:lpstr>Tarpinstituciniai pasitarimai </vt:lpstr>
      <vt:lpstr>Užduotis darbo grupėse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Laurynas Totoraitis</dc:creator>
  <cp:lastModifiedBy>Simas</cp:lastModifiedBy>
  <cp:revision>382</cp:revision>
  <dcterms:created xsi:type="dcterms:W3CDTF">2017-06-10T11:26:43Z</dcterms:created>
  <dcterms:modified xsi:type="dcterms:W3CDTF">2019-02-13T09:36:53Z</dcterms:modified>
</cp:coreProperties>
</file>